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60" r:id="rId5"/>
    <p:sldId id="261" r:id="rId6"/>
    <p:sldId id="262" r:id="rId7"/>
    <p:sldId id="274" r:id="rId8"/>
    <p:sldId id="264" r:id="rId9"/>
    <p:sldId id="275" r:id="rId10"/>
    <p:sldId id="276" r:id="rId11"/>
    <p:sldId id="277" r:id="rId12"/>
    <p:sldId id="263" r:id="rId13"/>
    <p:sldId id="278" r:id="rId14"/>
    <p:sldId id="271" r:id="rId15"/>
    <p:sldId id="281" r:id="rId16"/>
    <p:sldId id="267" r:id="rId17"/>
    <p:sldId id="282" r:id="rId18"/>
    <p:sldId id="268" r:id="rId19"/>
    <p:sldId id="279" r:id="rId20"/>
    <p:sldId id="272" r:id="rId21"/>
    <p:sldId id="270" r:id="rId22"/>
    <p:sldId id="283" r:id="rId23"/>
    <p:sldId id="269" r:id="rId24"/>
    <p:sldId id="273" r:id="rId25"/>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88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y Young" userId="cb0f4ce2-eb4f-479e-8e8f-3beb257e632f" providerId="ADAL" clId="{3DA6CB3C-8B35-4087-B851-702A67A485F6}"/>
    <pc:docChg chg="custSel modSld">
      <pc:chgData name="Danny Young" userId="cb0f4ce2-eb4f-479e-8e8f-3beb257e632f" providerId="ADAL" clId="{3DA6CB3C-8B35-4087-B851-702A67A485F6}" dt="2020-06-03T19:59:59.436" v="159" actId="14100"/>
      <pc:docMkLst>
        <pc:docMk/>
      </pc:docMkLst>
      <pc:sldChg chg="modSp mod">
        <pc:chgData name="Danny Young" userId="cb0f4ce2-eb4f-479e-8e8f-3beb257e632f" providerId="ADAL" clId="{3DA6CB3C-8B35-4087-B851-702A67A485F6}" dt="2020-06-03T19:59:59.436" v="159" actId="14100"/>
        <pc:sldMkLst>
          <pc:docMk/>
          <pc:sldMk cId="2618068240" sldId="260"/>
        </pc:sldMkLst>
        <pc:spChg chg="mod">
          <ac:chgData name="Danny Young" userId="cb0f4ce2-eb4f-479e-8e8f-3beb257e632f" providerId="ADAL" clId="{3DA6CB3C-8B35-4087-B851-702A67A485F6}" dt="2020-06-03T19:59:59.436" v="159" actId="14100"/>
          <ac:spMkLst>
            <pc:docMk/>
            <pc:sldMk cId="2618068240" sldId="260"/>
            <ac:spMk id="2" creationId="{0150C563-AD01-438D-B0E9-9522C681E68C}"/>
          </ac:spMkLst>
        </pc:spChg>
      </pc:sldChg>
      <pc:sldChg chg="modSp">
        <pc:chgData name="Danny Young" userId="cb0f4ce2-eb4f-479e-8e8f-3beb257e632f" providerId="ADAL" clId="{3DA6CB3C-8B35-4087-B851-702A67A485F6}" dt="2020-06-03T19:13:30.948" v="2" actId="20577"/>
        <pc:sldMkLst>
          <pc:docMk/>
          <pc:sldMk cId="495947069" sldId="262"/>
        </pc:sldMkLst>
        <pc:spChg chg="mod">
          <ac:chgData name="Danny Young" userId="cb0f4ce2-eb4f-479e-8e8f-3beb257e632f" providerId="ADAL" clId="{3DA6CB3C-8B35-4087-B851-702A67A485F6}" dt="2020-06-03T19:13:30.948" v="2" actId="20577"/>
          <ac:spMkLst>
            <pc:docMk/>
            <pc:sldMk cId="495947069" sldId="262"/>
            <ac:spMk id="3" creationId="{E4B9CE6A-E899-4195-856E-646D0E331A0F}"/>
          </ac:spMkLst>
        </pc:spChg>
      </pc:sldChg>
      <pc:sldChg chg="modSp mod">
        <pc:chgData name="Danny Young" userId="cb0f4ce2-eb4f-479e-8e8f-3beb257e632f" providerId="ADAL" clId="{3DA6CB3C-8B35-4087-B851-702A67A485F6}" dt="2020-06-03T19:45:37.272" v="17" actId="20577"/>
        <pc:sldMkLst>
          <pc:docMk/>
          <pc:sldMk cId="1684380288" sldId="279"/>
        </pc:sldMkLst>
        <pc:spChg chg="mod">
          <ac:chgData name="Danny Young" userId="cb0f4ce2-eb4f-479e-8e8f-3beb257e632f" providerId="ADAL" clId="{3DA6CB3C-8B35-4087-B851-702A67A485F6}" dt="2020-06-03T19:45:37.272" v="17" actId="20577"/>
          <ac:spMkLst>
            <pc:docMk/>
            <pc:sldMk cId="1684380288" sldId="279"/>
            <ac:spMk id="3" creationId="{A92ECC09-295B-42AC-9AA8-0546DA9E9001}"/>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52AFA7-11A3-4905-BADB-4CFA6E8FAE51}" type="datetimeFigureOut">
              <a:rPr lang="en-CA" smtClean="0"/>
              <a:pPr/>
              <a:t>2020-06-03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C927A8-59E0-4F89-BFF3-9457E65DF31F}" type="slidenum">
              <a:rPr lang="en-CA" smtClean="0"/>
              <a:pPr/>
              <a:t>‹#›</a:t>
            </a:fld>
            <a:endParaRPr lang="en-CA"/>
          </a:p>
        </p:txBody>
      </p:sp>
    </p:spTree>
    <p:extLst>
      <p:ext uri="{BB962C8B-B14F-4D97-AF65-F5344CB8AC3E}">
        <p14:creationId xmlns:p14="http://schemas.microsoft.com/office/powerpoint/2010/main" val="229167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EC927A8-59E0-4F89-BFF3-9457E65DF31F}" type="slidenum">
              <a:rPr lang="en-CA" smtClean="0"/>
              <a:pPr/>
              <a:t>1</a:t>
            </a:fld>
            <a:endParaRPr lang="en-CA"/>
          </a:p>
        </p:txBody>
      </p:sp>
    </p:spTree>
    <p:extLst>
      <p:ext uri="{BB962C8B-B14F-4D97-AF65-F5344CB8AC3E}">
        <p14:creationId xmlns:p14="http://schemas.microsoft.com/office/powerpoint/2010/main" val="545334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EC927A8-59E0-4F89-BFF3-9457E65DF31F}" type="slidenum">
              <a:rPr lang="en-CA" smtClean="0"/>
              <a:pPr/>
              <a:t>10</a:t>
            </a:fld>
            <a:endParaRPr lang="en-CA"/>
          </a:p>
        </p:txBody>
      </p:sp>
    </p:spTree>
    <p:extLst>
      <p:ext uri="{BB962C8B-B14F-4D97-AF65-F5344CB8AC3E}">
        <p14:creationId xmlns:p14="http://schemas.microsoft.com/office/powerpoint/2010/main" val="3522900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EC927A8-59E0-4F89-BFF3-9457E65DF31F}" type="slidenum">
              <a:rPr lang="en-CA" smtClean="0"/>
              <a:pPr/>
              <a:t>11</a:t>
            </a:fld>
            <a:endParaRPr lang="en-CA"/>
          </a:p>
        </p:txBody>
      </p:sp>
    </p:spTree>
    <p:extLst>
      <p:ext uri="{BB962C8B-B14F-4D97-AF65-F5344CB8AC3E}">
        <p14:creationId xmlns:p14="http://schemas.microsoft.com/office/powerpoint/2010/main" val="1261483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EC927A8-59E0-4F89-BFF3-9457E65DF31F}" type="slidenum">
              <a:rPr lang="en-CA" smtClean="0"/>
              <a:pPr/>
              <a:t>12</a:t>
            </a:fld>
            <a:endParaRPr lang="en-CA"/>
          </a:p>
        </p:txBody>
      </p:sp>
    </p:spTree>
    <p:extLst>
      <p:ext uri="{BB962C8B-B14F-4D97-AF65-F5344CB8AC3E}">
        <p14:creationId xmlns:p14="http://schemas.microsoft.com/office/powerpoint/2010/main" val="2032410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EC927A8-59E0-4F89-BFF3-9457E65DF31F}" type="slidenum">
              <a:rPr lang="en-CA" smtClean="0"/>
              <a:pPr/>
              <a:t>13</a:t>
            </a:fld>
            <a:endParaRPr lang="en-CA"/>
          </a:p>
        </p:txBody>
      </p:sp>
    </p:spTree>
    <p:extLst>
      <p:ext uri="{BB962C8B-B14F-4D97-AF65-F5344CB8AC3E}">
        <p14:creationId xmlns:p14="http://schemas.microsoft.com/office/powerpoint/2010/main" val="1145829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EC927A8-59E0-4F89-BFF3-9457E65DF31F}" type="slidenum">
              <a:rPr lang="en-CA" smtClean="0"/>
              <a:pPr/>
              <a:t>14</a:t>
            </a:fld>
            <a:endParaRPr lang="en-CA"/>
          </a:p>
        </p:txBody>
      </p:sp>
    </p:spTree>
    <p:extLst>
      <p:ext uri="{BB962C8B-B14F-4D97-AF65-F5344CB8AC3E}">
        <p14:creationId xmlns:p14="http://schemas.microsoft.com/office/powerpoint/2010/main" val="2084391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EC927A8-59E0-4F89-BFF3-9457E65DF31F}" type="slidenum">
              <a:rPr lang="en-CA" smtClean="0"/>
              <a:pPr/>
              <a:t>15</a:t>
            </a:fld>
            <a:endParaRPr lang="en-CA"/>
          </a:p>
        </p:txBody>
      </p:sp>
    </p:spTree>
    <p:extLst>
      <p:ext uri="{BB962C8B-B14F-4D97-AF65-F5344CB8AC3E}">
        <p14:creationId xmlns:p14="http://schemas.microsoft.com/office/powerpoint/2010/main" val="1261923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EC927A8-59E0-4F89-BFF3-9457E65DF31F}" type="slidenum">
              <a:rPr lang="en-CA" smtClean="0"/>
              <a:pPr/>
              <a:t>16</a:t>
            </a:fld>
            <a:endParaRPr lang="en-CA"/>
          </a:p>
        </p:txBody>
      </p:sp>
    </p:spTree>
    <p:extLst>
      <p:ext uri="{BB962C8B-B14F-4D97-AF65-F5344CB8AC3E}">
        <p14:creationId xmlns:p14="http://schemas.microsoft.com/office/powerpoint/2010/main" val="2423169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EC927A8-59E0-4F89-BFF3-9457E65DF31F}" type="slidenum">
              <a:rPr lang="en-CA" smtClean="0"/>
              <a:pPr/>
              <a:t>17</a:t>
            </a:fld>
            <a:endParaRPr lang="en-CA"/>
          </a:p>
        </p:txBody>
      </p:sp>
    </p:spTree>
    <p:extLst>
      <p:ext uri="{BB962C8B-B14F-4D97-AF65-F5344CB8AC3E}">
        <p14:creationId xmlns:p14="http://schemas.microsoft.com/office/powerpoint/2010/main" val="2206061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EC927A8-59E0-4F89-BFF3-9457E65DF31F}" type="slidenum">
              <a:rPr lang="en-CA" smtClean="0"/>
              <a:pPr/>
              <a:t>18</a:t>
            </a:fld>
            <a:endParaRPr lang="en-CA"/>
          </a:p>
        </p:txBody>
      </p:sp>
    </p:spTree>
    <p:extLst>
      <p:ext uri="{BB962C8B-B14F-4D97-AF65-F5344CB8AC3E}">
        <p14:creationId xmlns:p14="http://schemas.microsoft.com/office/powerpoint/2010/main" val="950459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EC927A8-59E0-4F89-BFF3-9457E65DF31F}" type="slidenum">
              <a:rPr lang="en-CA" smtClean="0"/>
              <a:pPr/>
              <a:t>20</a:t>
            </a:fld>
            <a:endParaRPr lang="en-CA"/>
          </a:p>
        </p:txBody>
      </p:sp>
    </p:spTree>
    <p:extLst>
      <p:ext uri="{BB962C8B-B14F-4D97-AF65-F5344CB8AC3E}">
        <p14:creationId xmlns:p14="http://schemas.microsoft.com/office/powerpoint/2010/main" val="1200223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EC927A8-59E0-4F89-BFF3-9457E65DF31F}" type="slidenum">
              <a:rPr lang="en-CA" smtClean="0"/>
              <a:pPr/>
              <a:t>2</a:t>
            </a:fld>
            <a:endParaRPr lang="en-CA"/>
          </a:p>
        </p:txBody>
      </p:sp>
    </p:spTree>
    <p:extLst>
      <p:ext uri="{BB962C8B-B14F-4D97-AF65-F5344CB8AC3E}">
        <p14:creationId xmlns:p14="http://schemas.microsoft.com/office/powerpoint/2010/main" val="2170372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EC927A8-59E0-4F89-BFF3-9457E65DF31F}" type="slidenum">
              <a:rPr lang="en-CA" smtClean="0"/>
              <a:pPr/>
              <a:t>21</a:t>
            </a:fld>
            <a:endParaRPr lang="en-CA"/>
          </a:p>
        </p:txBody>
      </p:sp>
    </p:spTree>
    <p:extLst>
      <p:ext uri="{BB962C8B-B14F-4D97-AF65-F5344CB8AC3E}">
        <p14:creationId xmlns:p14="http://schemas.microsoft.com/office/powerpoint/2010/main" val="2729607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EC927A8-59E0-4F89-BFF3-9457E65DF31F}" type="slidenum">
              <a:rPr lang="en-CA" smtClean="0"/>
              <a:pPr/>
              <a:t>3</a:t>
            </a:fld>
            <a:endParaRPr lang="en-CA"/>
          </a:p>
        </p:txBody>
      </p:sp>
    </p:spTree>
    <p:extLst>
      <p:ext uri="{BB962C8B-B14F-4D97-AF65-F5344CB8AC3E}">
        <p14:creationId xmlns:p14="http://schemas.microsoft.com/office/powerpoint/2010/main" val="552434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EC927A8-59E0-4F89-BFF3-9457E65DF31F}" type="slidenum">
              <a:rPr lang="en-CA" smtClean="0"/>
              <a:pPr/>
              <a:t>4</a:t>
            </a:fld>
            <a:endParaRPr lang="en-CA"/>
          </a:p>
        </p:txBody>
      </p:sp>
    </p:spTree>
    <p:extLst>
      <p:ext uri="{BB962C8B-B14F-4D97-AF65-F5344CB8AC3E}">
        <p14:creationId xmlns:p14="http://schemas.microsoft.com/office/powerpoint/2010/main" val="2469440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EC927A8-59E0-4F89-BFF3-9457E65DF31F}" type="slidenum">
              <a:rPr lang="en-CA" smtClean="0"/>
              <a:pPr/>
              <a:t>5</a:t>
            </a:fld>
            <a:endParaRPr lang="en-CA"/>
          </a:p>
        </p:txBody>
      </p:sp>
    </p:spTree>
    <p:extLst>
      <p:ext uri="{BB962C8B-B14F-4D97-AF65-F5344CB8AC3E}">
        <p14:creationId xmlns:p14="http://schemas.microsoft.com/office/powerpoint/2010/main" val="46576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EC927A8-59E0-4F89-BFF3-9457E65DF31F}" type="slidenum">
              <a:rPr lang="en-CA" smtClean="0"/>
              <a:pPr/>
              <a:t>6</a:t>
            </a:fld>
            <a:endParaRPr lang="en-CA"/>
          </a:p>
        </p:txBody>
      </p:sp>
    </p:spTree>
    <p:extLst>
      <p:ext uri="{BB962C8B-B14F-4D97-AF65-F5344CB8AC3E}">
        <p14:creationId xmlns:p14="http://schemas.microsoft.com/office/powerpoint/2010/main" val="3350064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EC927A8-59E0-4F89-BFF3-9457E65DF31F}" type="slidenum">
              <a:rPr lang="en-CA" smtClean="0"/>
              <a:pPr/>
              <a:t>7</a:t>
            </a:fld>
            <a:endParaRPr lang="en-CA"/>
          </a:p>
        </p:txBody>
      </p:sp>
    </p:spTree>
    <p:extLst>
      <p:ext uri="{BB962C8B-B14F-4D97-AF65-F5344CB8AC3E}">
        <p14:creationId xmlns:p14="http://schemas.microsoft.com/office/powerpoint/2010/main" val="2510868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EC927A8-59E0-4F89-BFF3-9457E65DF31F}" type="slidenum">
              <a:rPr lang="en-CA" smtClean="0"/>
              <a:pPr/>
              <a:t>8</a:t>
            </a:fld>
            <a:endParaRPr lang="en-CA"/>
          </a:p>
        </p:txBody>
      </p:sp>
    </p:spTree>
    <p:extLst>
      <p:ext uri="{BB962C8B-B14F-4D97-AF65-F5344CB8AC3E}">
        <p14:creationId xmlns:p14="http://schemas.microsoft.com/office/powerpoint/2010/main" val="3114678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EC927A8-59E0-4F89-BFF3-9457E65DF31F}" type="slidenum">
              <a:rPr lang="en-CA" smtClean="0"/>
              <a:pPr/>
              <a:t>9</a:t>
            </a:fld>
            <a:endParaRPr lang="en-CA"/>
          </a:p>
        </p:txBody>
      </p:sp>
    </p:spTree>
    <p:extLst>
      <p:ext uri="{BB962C8B-B14F-4D97-AF65-F5344CB8AC3E}">
        <p14:creationId xmlns:p14="http://schemas.microsoft.com/office/powerpoint/2010/main" val="3204534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96F1D990-1604-4E22-B92C-29F901712FB2}" type="datetimeFigureOut">
              <a:rPr lang="en-CA" smtClean="0"/>
              <a:pPr/>
              <a:t>2020-06-03</a:t>
            </a:fld>
            <a:endParaRPr lang="en-CA"/>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CA"/>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0951E1DA-4978-47AE-BC54-D3528F6648E7}"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6F1D990-1604-4E22-B92C-29F901712FB2}" type="datetimeFigureOut">
              <a:rPr lang="en-CA" smtClean="0"/>
              <a:pPr/>
              <a:t>2020-06-03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951E1DA-4978-47AE-BC54-D3528F6648E7}"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6F1D990-1604-4E22-B92C-29F901712FB2}" type="datetimeFigureOut">
              <a:rPr lang="en-CA" smtClean="0"/>
              <a:pPr/>
              <a:t>2020-06-03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951E1DA-4978-47AE-BC54-D3528F6648E7}"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96F1D990-1604-4E22-B92C-29F901712FB2}" type="datetimeFigureOut">
              <a:rPr lang="en-CA" smtClean="0"/>
              <a:pPr/>
              <a:t>2020-06-03</a:t>
            </a:fld>
            <a:endParaRPr lang="en-CA"/>
          </a:p>
        </p:txBody>
      </p:sp>
      <p:sp>
        <p:nvSpPr>
          <p:cNvPr id="9" name="Slide Number Placeholder 8"/>
          <p:cNvSpPr>
            <a:spLocks noGrp="1"/>
          </p:cNvSpPr>
          <p:nvPr>
            <p:ph type="sldNum" sz="quarter" idx="15"/>
          </p:nvPr>
        </p:nvSpPr>
        <p:spPr/>
        <p:txBody>
          <a:bodyPr rtlCol="0"/>
          <a:lstStyle/>
          <a:p>
            <a:fld id="{0951E1DA-4978-47AE-BC54-D3528F6648E7}" type="slidenum">
              <a:rPr lang="en-CA" smtClean="0"/>
              <a:pPr/>
              <a:t>‹#›</a:t>
            </a:fld>
            <a:endParaRPr lang="en-CA"/>
          </a:p>
        </p:txBody>
      </p:sp>
      <p:sp>
        <p:nvSpPr>
          <p:cNvPr id="10" name="Footer Placeholder 9"/>
          <p:cNvSpPr>
            <a:spLocks noGrp="1"/>
          </p:cNvSpPr>
          <p:nvPr>
            <p:ph type="ftr" sz="quarter" idx="16"/>
          </p:nvPr>
        </p:nvSpPr>
        <p:spPr/>
        <p:txBody>
          <a:bodyPr rtlCol="0"/>
          <a:lstStyle/>
          <a:p>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6F1D990-1604-4E22-B92C-29F901712FB2}" type="datetimeFigureOut">
              <a:rPr lang="en-CA" smtClean="0"/>
              <a:pPr/>
              <a:t>2020-06-03</a:t>
            </a:fld>
            <a:endParaRPr lang="en-CA"/>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CA"/>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0951E1DA-4978-47AE-BC54-D3528F6648E7}"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96F1D990-1604-4E22-B92C-29F901712FB2}" type="datetimeFigureOut">
              <a:rPr lang="en-CA" smtClean="0"/>
              <a:pPr/>
              <a:t>2020-06-03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951E1DA-4978-47AE-BC54-D3528F6648E7}" type="slidenum">
              <a:rPr lang="en-CA" smtClean="0"/>
              <a:pPr/>
              <a:t>‹#›</a:t>
            </a:fld>
            <a:endParaRPr lang="en-CA"/>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96F1D990-1604-4E22-B92C-29F901712FB2}" type="datetimeFigureOut">
              <a:rPr lang="en-CA" smtClean="0"/>
              <a:pPr/>
              <a:t>2020-06-03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951E1DA-4978-47AE-BC54-D3528F6648E7}" type="slidenum">
              <a:rPr lang="en-CA" smtClean="0"/>
              <a:pPr/>
              <a:t>‹#›</a:t>
            </a:fld>
            <a:endParaRPr lang="en-CA"/>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96F1D990-1604-4E22-B92C-29F901712FB2}" type="datetimeFigureOut">
              <a:rPr lang="en-CA" smtClean="0"/>
              <a:pPr/>
              <a:t>2020-06-03</a:t>
            </a:fld>
            <a:endParaRPr lang="en-CA"/>
          </a:p>
        </p:txBody>
      </p:sp>
      <p:sp>
        <p:nvSpPr>
          <p:cNvPr id="7" name="Slide Number Placeholder 6"/>
          <p:cNvSpPr>
            <a:spLocks noGrp="1"/>
          </p:cNvSpPr>
          <p:nvPr>
            <p:ph type="sldNum" sz="quarter" idx="11"/>
          </p:nvPr>
        </p:nvSpPr>
        <p:spPr/>
        <p:txBody>
          <a:bodyPr rtlCol="0"/>
          <a:lstStyle/>
          <a:p>
            <a:fld id="{0951E1DA-4978-47AE-BC54-D3528F6648E7}" type="slidenum">
              <a:rPr lang="en-CA" smtClean="0"/>
              <a:pPr/>
              <a:t>‹#›</a:t>
            </a:fld>
            <a:endParaRPr lang="en-CA"/>
          </a:p>
        </p:txBody>
      </p:sp>
      <p:sp>
        <p:nvSpPr>
          <p:cNvPr id="8" name="Footer Placeholder 7"/>
          <p:cNvSpPr>
            <a:spLocks noGrp="1"/>
          </p:cNvSpPr>
          <p:nvPr>
            <p:ph type="ftr" sz="quarter" idx="12"/>
          </p:nvPr>
        </p:nvSpPr>
        <p:spPr/>
        <p:txBody>
          <a:bodyPr rtlCol="0"/>
          <a:lstStyle/>
          <a:p>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1D990-1604-4E22-B92C-29F901712FB2}" type="datetimeFigureOut">
              <a:rPr lang="en-CA" smtClean="0"/>
              <a:pPr/>
              <a:t>2020-06-03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951E1DA-4978-47AE-BC54-D3528F6648E7}"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96F1D990-1604-4E22-B92C-29F901712FB2}" type="datetimeFigureOut">
              <a:rPr lang="en-CA" smtClean="0"/>
              <a:pPr/>
              <a:t>2020-06-03</a:t>
            </a:fld>
            <a:endParaRPr lang="en-CA"/>
          </a:p>
        </p:txBody>
      </p:sp>
      <p:sp>
        <p:nvSpPr>
          <p:cNvPr id="22" name="Slide Number Placeholder 21"/>
          <p:cNvSpPr>
            <a:spLocks noGrp="1"/>
          </p:cNvSpPr>
          <p:nvPr>
            <p:ph type="sldNum" sz="quarter" idx="15"/>
          </p:nvPr>
        </p:nvSpPr>
        <p:spPr/>
        <p:txBody>
          <a:bodyPr rtlCol="0"/>
          <a:lstStyle/>
          <a:p>
            <a:fld id="{0951E1DA-4978-47AE-BC54-D3528F6648E7}" type="slidenum">
              <a:rPr lang="en-CA" smtClean="0"/>
              <a:pPr/>
              <a:t>‹#›</a:t>
            </a:fld>
            <a:endParaRPr lang="en-CA"/>
          </a:p>
        </p:txBody>
      </p:sp>
      <p:sp>
        <p:nvSpPr>
          <p:cNvPr id="23" name="Footer Placeholder 22"/>
          <p:cNvSpPr>
            <a:spLocks noGrp="1"/>
          </p:cNvSpPr>
          <p:nvPr>
            <p:ph type="ftr" sz="quarter" idx="16"/>
          </p:nvPr>
        </p:nvSpPr>
        <p:spPr/>
        <p:txBody>
          <a:bodyPr rtlCol="0"/>
          <a:lstStyle/>
          <a:p>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6F1D990-1604-4E22-B92C-29F901712FB2}" type="datetimeFigureOut">
              <a:rPr lang="en-CA" smtClean="0"/>
              <a:pPr/>
              <a:t>2020-06-03</a:t>
            </a:fld>
            <a:endParaRPr lang="en-CA"/>
          </a:p>
        </p:txBody>
      </p:sp>
      <p:sp>
        <p:nvSpPr>
          <p:cNvPr id="18" name="Slide Number Placeholder 17"/>
          <p:cNvSpPr>
            <a:spLocks noGrp="1"/>
          </p:cNvSpPr>
          <p:nvPr>
            <p:ph type="sldNum" sz="quarter" idx="11"/>
          </p:nvPr>
        </p:nvSpPr>
        <p:spPr/>
        <p:txBody>
          <a:bodyPr rtlCol="0"/>
          <a:lstStyle/>
          <a:p>
            <a:fld id="{0951E1DA-4978-47AE-BC54-D3528F6648E7}" type="slidenum">
              <a:rPr lang="en-CA" smtClean="0"/>
              <a:pPr/>
              <a:t>‹#›</a:t>
            </a:fld>
            <a:endParaRPr lang="en-CA"/>
          </a:p>
        </p:txBody>
      </p:sp>
      <p:sp>
        <p:nvSpPr>
          <p:cNvPr id="21" name="Footer Placeholder 20"/>
          <p:cNvSpPr>
            <a:spLocks noGrp="1"/>
          </p:cNvSpPr>
          <p:nvPr>
            <p:ph type="ftr" sz="quarter" idx="12"/>
          </p:nvPr>
        </p:nvSpPr>
        <p:spPr/>
        <p:txBody>
          <a:bodyPr rtlCol="0"/>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6F1D990-1604-4E22-B92C-29F901712FB2}" type="datetimeFigureOut">
              <a:rPr lang="en-CA" smtClean="0"/>
              <a:pPr/>
              <a:t>2020-06-03</a:t>
            </a:fld>
            <a:endParaRPr lang="en-CA"/>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CA"/>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951E1DA-4978-47AE-BC54-D3528F6648E7}"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reditcanada.com/blog/payday-loans/how-to-pay-off-payday-loan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washingtonpost.com/news/post-politics/wp/2017/05/24/ben-carson-calls-poverty-a-state-of-mind-during-interview/?utm_term=.32b9599dca8f&amp;itid=lk_inline_manual_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E8cbwbTqmCw" TargetMode="External"/><Relationship Id="rId7" Type="http://schemas.openxmlformats.org/officeDocument/2006/relationships/hyperlink" Target="https://youtu.be/sVKQn2I4HD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youtu.be/NkOxfoVOl2g" TargetMode="External"/><Relationship Id="rId5" Type="http://schemas.openxmlformats.org/officeDocument/2006/relationships/hyperlink" Target="https://youtu.be/d-QcsO4JAns" TargetMode="External"/><Relationship Id="rId4" Type="http://schemas.openxmlformats.org/officeDocument/2006/relationships/hyperlink" Target="https://youtu.be/hu9zH9CRQHo"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templates.office.com/en-ca/family-monthly-budget-planner-tm01023342"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globalnews.ca/news/5055092/canada-household-debt-service-ratio/" TargetMode="External"/><Relationship Id="rId7" Type="http://schemas.openxmlformats.org/officeDocument/2006/relationships/hyperlink" Target="https://www.globenewswire.com/news-release/2018/10/30/1638975/0/en/Financial-Literacy-in-Canada-Lack-of-skills-and-education-contributing-to-surging-consumer-debt.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vancourier.com/news/over-half-of-canadians-live-paycheque-to-paycheque-carry-credit-card-debt-1.23963050" TargetMode="External"/><Relationship Id="rId5" Type="http://schemas.openxmlformats.org/officeDocument/2006/relationships/hyperlink" Target="http://goldhartlaw.com/top-5-reasons-for-divorce-in-canada/#:~:text=Unsurprisingly%2C%20money%20is%20one%20of,their%20top%20reason%20for%20divorce.&amp;text=The%20second%20most%20common%20reason%20for%20divorce%20is%20infidelity." TargetMode="External"/><Relationship Id="rId4" Type="http://schemas.openxmlformats.org/officeDocument/2006/relationships/hyperlink" Target="https://www.ctvnews.ca/business/average-canadian-debt-rose-2-7-per-cent-to-72-950-says-equifax-canada-1.4840512"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debt.org/advice/emotional-effects/#:~:text=Some%20research%20found%20that%20worrying,up%20a%20person's%20financial%20judgmen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moneysense.ca/magazine-archive/why-a-high-income-earner-is-drowning-in-deb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blog.careerbeacon.com/stats-can-the-highest-and-lowest-paying-jobs-in-canada-for-2018/#:~:text=The%20team%20at%20Statistics%20Canada,Of%20course%2C%20that's%20the%20averag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12.statcan.gc.ca/census-recensement/2016/dp-pd/dt-td/Rp-eng.cfm?TABID=2&amp;Lang=E&amp;APATH=3&amp;DETAIL=0&amp;DIM=0&amp;FL=A&amp;FREE=0&amp;GC=0&amp;GID=1325190&amp;GK=0&amp;GRP=1&amp;PID=110935&amp;PRID=10&amp;PTYPE=109445&amp;S=0&amp;SHOWALL=0&amp;SUB=0&amp;Temporal=2017&amp;THEME=123&amp;VID=0&amp;VNAMEE=&amp;VNAMEF=&amp;D1=0&amp;D2=0&amp;D3=0&amp;D4=0&amp;D5=0&amp;D6=0"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reditcanada.com/blog/average-canadian-household-debt-statistic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templates.office.com/en-ca/family-monthly-budget-planner-tm01023342"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reditcanada.com/blog/good-debt-bad-debt#:~:text=What%20typically%20separates%20good%20debt,in%20value%20over%20time%3B%20i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0C563-AD01-438D-B0E9-9522C681E68C}"/>
              </a:ext>
            </a:extLst>
          </p:cNvPr>
          <p:cNvSpPr>
            <a:spLocks noGrp="1"/>
          </p:cNvSpPr>
          <p:nvPr>
            <p:ph type="ctrTitle"/>
          </p:nvPr>
        </p:nvSpPr>
        <p:spPr>
          <a:xfrm>
            <a:off x="2302933" y="121920"/>
            <a:ext cx="6549814" cy="6265333"/>
          </a:xfrm>
        </p:spPr>
        <p:txBody>
          <a:bodyPr>
            <a:normAutofit fontScale="90000"/>
          </a:bodyPr>
          <a:lstStyle/>
          <a:p>
            <a:r>
              <a:rPr lang="en-CA" sz="2475" dirty="0"/>
              <a:t>Lesson 1:</a:t>
            </a:r>
            <a:br>
              <a:rPr lang="en-CA" sz="2475" dirty="0"/>
            </a:br>
            <a:r>
              <a:rPr lang="en-CA" sz="16650" dirty="0"/>
              <a:t>DEBT</a:t>
            </a:r>
            <a:br>
              <a:rPr lang="en-CA" dirty="0"/>
            </a:br>
            <a:br>
              <a:rPr lang="en-CA" sz="2000" dirty="0"/>
            </a:br>
            <a:r>
              <a:rPr lang="en-CA" sz="2000" dirty="0"/>
              <a:t>P1: Importance of Increasing Earning Power</a:t>
            </a:r>
            <a:br>
              <a:rPr lang="en-CA" sz="2000" dirty="0"/>
            </a:br>
            <a:r>
              <a:rPr lang="en-CA" sz="2000" dirty="0"/>
              <a:t>P2:  Acquiring Budgeting Skills</a:t>
            </a:r>
            <a:br>
              <a:rPr lang="en-CA" sz="2000" dirty="0"/>
            </a:br>
            <a:r>
              <a:rPr lang="en-CA" sz="2000" dirty="0"/>
              <a:t>P3: Avoiding Bad Debt: the real cost of Borrowing</a:t>
            </a:r>
            <a:br>
              <a:rPr lang="en-CA" sz="2475" dirty="0"/>
            </a:br>
            <a:endParaRPr lang="en-CA" sz="2475" dirty="0"/>
          </a:p>
        </p:txBody>
      </p:sp>
    </p:spTree>
    <p:extLst>
      <p:ext uri="{BB962C8B-B14F-4D97-AF65-F5344CB8AC3E}">
        <p14:creationId xmlns:p14="http://schemas.microsoft.com/office/powerpoint/2010/main" val="2618068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EAEC3-EE57-47FA-ADFA-F9EFAFC27834}"/>
              </a:ext>
            </a:extLst>
          </p:cNvPr>
          <p:cNvSpPr>
            <a:spLocks noGrp="1"/>
          </p:cNvSpPr>
          <p:nvPr>
            <p:ph type="title"/>
          </p:nvPr>
        </p:nvSpPr>
        <p:spPr>
          <a:xfrm>
            <a:off x="457200" y="274638"/>
            <a:ext cx="7467600" cy="544935"/>
          </a:xfrm>
        </p:spPr>
        <p:txBody>
          <a:bodyPr>
            <a:normAutofit fontScale="90000"/>
          </a:bodyPr>
          <a:lstStyle/>
          <a:p>
            <a:r>
              <a:rPr lang="en-CA" dirty="0"/>
              <a:t>How Loans Work: (Compound Interest)</a:t>
            </a:r>
          </a:p>
        </p:txBody>
      </p:sp>
      <p:sp>
        <p:nvSpPr>
          <p:cNvPr id="3" name="Content Placeholder 2">
            <a:extLst>
              <a:ext uri="{FF2B5EF4-FFF2-40B4-BE49-F238E27FC236}">
                <a16:creationId xmlns:a16="http://schemas.microsoft.com/office/drawing/2014/main" id="{18A83A6B-168A-46F6-B0AA-86858CDD58C1}"/>
              </a:ext>
            </a:extLst>
          </p:cNvPr>
          <p:cNvSpPr>
            <a:spLocks noGrp="1"/>
          </p:cNvSpPr>
          <p:nvPr>
            <p:ph idx="1"/>
          </p:nvPr>
        </p:nvSpPr>
        <p:spPr>
          <a:xfrm>
            <a:off x="189653" y="921173"/>
            <a:ext cx="8798560" cy="5552779"/>
          </a:xfrm>
        </p:spPr>
        <p:txBody>
          <a:bodyPr/>
          <a:lstStyle/>
          <a:p>
            <a:r>
              <a:rPr lang="en-CA" dirty="0"/>
              <a:t>When you borrow money from a FI (Financial Institution), the amount borrowed is called the Principal</a:t>
            </a:r>
          </a:p>
          <a:p>
            <a:r>
              <a:rPr lang="en-CA" dirty="0"/>
              <a:t>When borrowing money, you are charged an interest rate based on the amount of the principal</a:t>
            </a:r>
          </a:p>
          <a:p>
            <a:r>
              <a:rPr lang="en-CA" dirty="0"/>
              <a:t>The cost of borrowing money is called “Interest”</a:t>
            </a:r>
          </a:p>
          <a:p>
            <a:r>
              <a:rPr lang="en-CA" dirty="0"/>
              <a:t>When you are making your monthly payments, it has to be greater than your monthly interest cost, in order to reduce your principal</a:t>
            </a:r>
          </a:p>
          <a:p>
            <a:pPr lvl="1"/>
            <a:r>
              <a:rPr lang="en-CA" dirty="0"/>
              <a:t>In general </a:t>
            </a:r>
            <a:r>
              <a:rPr lang="en-CA" dirty="0">
                <a:sym typeface="Wingdings" panose="05000000000000000000" pitchFamily="2" charset="2"/>
              </a:rPr>
              <a:t> Interest is paid off first before you pay off your principal</a:t>
            </a:r>
          </a:p>
          <a:p>
            <a:pPr lvl="1"/>
            <a:r>
              <a:rPr lang="en-CA" dirty="0">
                <a:sym typeface="Wingdings" panose="05000000000000000000" pitchFamily="2" charset="2"/>
              </a:rPr>
              <a:t>Interest that is not paid off will be added to your principal in the next term of payment</a:t>
            </a:r>
            <a:endParaRPr lang="en-CA" dirty="0"/>
          </a:p>
        </p:txBody>
      </p:sp>
    </p:spTree>
    <p:extLst>
      <p:ext uri="{BB962C8B-B14F-4D97-AF65-F5344CB8AC3E}">
        <p14:creationId xmlns:p14="http://schemas.microsoft.com/office/powerpoint/2010/main" val="122178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C2B0BE-83C4-4D6C-B066-AF445931E4DB}"/>
              </a:ext>
            </a:extLst>
          </p:cNvPr>
          <p:cNvSpPr>
            <a:spLocks noGrp="1"/>
          </p:cNvSpPr>
          <p:nvPr>
            <p:ph idx="1"/>
          </p:nvPr>
        </p:nvSpPr>
        <p:spPr>
          <a:xfrm>
            <a:off x="176808" y="149013"/>
            <a:ext cx="8797528" cy="2465494"/>
          </a:xfrm>
        </p:spPr>
        <p:txBody>
          <a:bodyPr>
            <a:normAutofit lnSpcReduction="10000"/>
          </a:bodyPr>
          <a:lstStyle/>
          <a:p>
            <a:pPr marL="0" indent="0">
              <a:buNone/>
            </a:pPr>
            <a:r>
              <a:rPr lang="en-CA" dirty="0"/>
              <a:t>Ex: A credit cash advance is where you take money out through your credit card (loan).  This is different from taking money out with your debit card.  The monthly interest rate is 20% starting on the date of transaction. The cash advance fee is $5 or 5%, whichever is greater. Sally borrows $500 cash. She makes a monthly payment of $150 each month.  How much does she owe each month after 4 months?</a:t>
            </a:r>
          </a:p>
        </p:txBody>
      </p:sp>
      <p:sp>
        <p:nvSpPr>
          <p:cNvPr id="4" name="Content Placeholder 2">
            <a:extLst>
              <a:ext uri="{FF2B5EF4-FFF2-40B4-BE49-F238E27FC236}">
                <a16:creationId xmlns:a16="http://schemas.microsoft.com/office/drawing/2014/main" id="{247AE43A-6C90-42FC-AEE9-8003594C51F3}"/>
              </a:ext>
            </a:extLst>
          </p:cNvPr>
          <p:cNvSpPr txBox="1">
            <a:spLocks/>
          </p:cNvSpPr>
          <p:nvPr/>
        </p:nvSpPr>
        <p:spPr>
          <a:xfrm>
            <a:off x="176808" y="2533230"/>
            <a:ext cx="4611939"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Total principal and fees: $525</a:t>
            </a:r>
          </a:p>
        </p:txBody>
      </p:sp>
      <p:sp>
        <p:nvSpPr>
          <p:cNvPr id="5" name="Content Placeholder 2">
            <a:extLst>
              <a:ext uri="{FF2B5EF4-FFF2-40B4-BE49-F238E27FC236}">
                <a16:creationId xmlns:a16="http://schemas.microsoft.com/office/drawing/2014/main" id="{3F00CB6E-BA2B-487F-A84E-2100394E004A}"/>
              </a:ext>
            </a:extLst>
          </p:cNvPr>
          <p:cNvSpPr txBox="1">
            <a:spLocks/>
          </p:cNvSpPr>
          <p:nvPr/>
        </p:nvSpPr>
        <p:spPr>
          <a:xfrm>
            <a:off x="176808" y="2973509"/>
            <a:ext cx="4611939"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Interest Rate: 20% each month</a:t>
            </a:r>
          </a:p>
        </p:txBody>
      </p:sp>
      <p:sp>
        <p:nvSpPr>
          <p:cNvPr id="6" name="Content Placeholder 2">
            <a:extLst>
              <a:ext uri="{FF2B5EF4-FFF2-40B4-BE49-F238E27FC236}">
                <a16:creationId xmlns:a16="http://schemas.microsoft.com/office/drawing/2014/main" id="{F69470A7-155D-493E-9E12-2EBEB288CED8}"/>
              </a:ext>
            </a:extLst>
          </p:cNvPr>
          <p:cNvSpPr txBox="1">
            <a:spLocks/>
          </p:cNvSpPr>
          <p:nvPr/>
        </p:nvSpPr>
        <p:spPr>
          <a:xfrm>
            <a:off x="200516" y="3417158"/>
            <a:ext cx="4611939"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Payment is $150/month</a:t>
            </a:r>
          </a:p>
        </p:txBody>
      </p:sp>
      <p:sp>
        <p:nvSpPr>
          <p:cNvPr id="7" name="Content Placeholder 2">
            <a:extLst>
              <a:ext uri="{FF2B5EF4-FFF2-40B4-BE49-F238E27FC236}">
                <a16:creationId xmlns:a16="http://schemas.microsoft.com/office/drawing/2014/main" id="{95B29941-FAD1-4146-8462-9310B5384E8F}"/>
              </a:ext>
            </a:extLst>
          </p:cNvPr>
          <p:cNvSpPr txBox="1">
            <a:spLocks/>
          </p:cNvSpPr>
          <p:nvPr/>
        </p:nvSpPr>
        <p:spPr>
          <a:xfrm>
            <a:off x="224225" y="3860807"/>
            <a:ext cx="1557163"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Principal</a:t>
            </a:r>
          </a:p>
        </p:txBody>
      </p:sp>
      <p:sp>
        <p:nvSpPr>
          <p:cNvPr id="8" name="Content Placeholder 2">
            <a:extLst>
              <a:ext uri="{FF2B5EF4-FFF2-40B4-BE49-F238E27FC236}">
                <a16:creationId xmlns:a16="http://schemas.microsoft.com/office/drawing/2014/main" id="{7F3EC100-D594-40AE-86BC-CB68D7381C9E}"/>
              </a:ext>
            </a:extLst>
          </p:cNvPr>
          <p:cNvSpPr txBox="1">
            <a:spLocks/>
          </p:cNvSpPr>
          <p:nvPr/>
        </p:nvSpPr>
        <p:spPr>
          <a:xfrm>
            <a:off x="1984940" y="3928545"/>
            <a:ext cx="2217562" cy="511387"/>
          </a:xfrm>
          <a:prstGeom prst="rect">
            <a:avLst/>
          </a:prstGeom>
        </p:spPr>
        <p:txBody>
          <a:bodyPr vert="horz">
            <a:normAutofit fontScale="85000"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Monthly Interest </a:t>
            </a:r>
          </a:p>
        </p:txBody>
      </p:sp>
      <p:sp>
        <p:nvSpPr>
          <p:cNvPr id="9" name="Content Placeholder 2">
            <a:extLst>
              <a:ext uri="{FF2B5EF4-FFF2-40B4-BE49-F238E27FC236}">
                <a16:creationId xmlns:a16="http://schemas.microsoft.com/office/drawing/2014/main" id="{9C55BB7C-AA4F-4BAE-916B-1772236BCC09}"/>
              </a:ext>
            </a:extLst>
          </p:cNvPr>
          <p:cNvSpPr txBox="1">
            <a:spLocks/>
          </p:cNvSpPr>
          <p:nvPr/>
        </p:nvSpPr>
        <p:spPr>
          <a:xfrm>
            <a:off x="4406055" y="3981027"/>
            <a:ext cx="2217562" cy="511387"/>
          </a:xfrm>
          <a:prstGeom prst="rect">
            <a:avLst/>
          </a:prstGeom>
        </p:spPr>
        <p:txBody>
          <a:bodyPr vert="horz">
            <a:normAutofit fontScale="775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Monthly Payment</a:t>
            </a:r>
          </a:p>
        </p:txBody>
      </p:sp>
      <p:sp>
        <p:nvSpPr>
          <p:cNvPr id="10" name="Content Placeholder 2">
            <a:extLst>
              <a:ext uri="{FF2B5EF4-FFF2-40B4-BE49-F238E27FC236}">
                <a16:creationId xmlns:a16="http://schemas.microsoft.com/office/drawing/2014/main" id="{CCC9DB29-0370-4E02-9DC4-9A92421CA6EF}"/>
              </a:ext>
            </a:extLst>
          </p:cNvPr>
          <p:cNvSpPr txBox="1">
            <a:spLocks/>
          </p:cNvSpPr>
          <p:nvPr/>
        </p:nvSpPr>
        <p:spPr>
          <a:xfrm>
            <a:off x="6745894" y="3925141"/>
            <a:ext cx="2217562" cy="433515"/>
          </a:xfrm>
          <a:prstGeom prst="rect">
            <a:avLst/>
          </a:prstGeom>
        </p:spPr>
        <p:txBody>
          <a:bodyPr vert="horz">
            <a:normAutofit fontScale="925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Font typeface="Wingdings"/>
              <a:buNone/>
            </a:pPr>
            <a:r>
              <a:rPr lang="en-CA" dirty="0">
                <a:solidFill>
                  <a:srgbClr val="FF0000"/>
                </a:solidFill>
              </a:rPr>
              <a:t>Balance Owing</a:t>
            </a:r>
          </a:p>
        </p:txBody>
      </p:sp>
      <p:sp>
        <p:nvSpPr>
          <p:cNvPr id="11" name="Rectangle 10">
            <a:extLst>
              <a:ext uri="{FF2B5EF4-FFF2-40B4-BE49-F238E27FC236}">
                <a16:creationId xmlns:a16="http://schemas.microsoft.com/office/drawing/2014/main" id="{EC7FAF20-11DB-40EA-BDBB-ED972055005C}"/>
              </a:ext>
            </a:extLst>
          </p:cNvPr>
          <p:cNvSpPr/>
          <p:nvPr/>
        </p:nvSpPr>
        <p:spPr>
          <a:xfrm>
            <a:off x="177160" y="3938687"/>
            <a:ext cx="8742615" cy="37594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350" dirty="0">
              <a:solidFill>
                <a:schemeClr val="tx1"/>
              </a:solidFill>
            </a:endParaRPr>
          </a:p>
        </p:txBody>
      </p:sp>
      <p:sp>
        <p:nvSpPr>
          <p:cNvPr id="12" name="Rectangle 11">
            <a:extLst>
              <a:ext uri="{FF2B5EF4-FFF2-40B4-BE49-F238E27FC236}">
                <a16:creationId xmlns:a16="http://schemas.microsoft.com/office/drawing/2014/main" id="{A153125C-3DC7-429D-A1B6-DE2CE13459F1}"/>
              </a:ext>
            </a:extLst>
          </p:cNvPr>
          <p:cNvSpPr/>
          <p:nvPr/>
        </p:nvSpPr>
        <p:spPr>
          <a:xfrm>
            <a:off x="177160" y="4314610"/>
            <a:ext cx="8742615" cy="37594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350" dirty="0">
              <a:solidFill>
                <a:schemeClr val="tx1"/>
              </a:solidFill>
            </a:endParaRPr>
          </a:p>
        </p:txBody>
      </p:sp>
      <p:sp>
        <p:nvSpPr>
          <p:cNvPr id="13" name="Rectangle 12">
            <a:extLst>
              <a:ext uri="{FF2B5EF4-FFF2-40B4-BE49-F238E27FC236}">
                <a16:creationId xmlns:a16="http://schemas.microsoft.com/office/drawing/2014/main" id="{179F7EAA-05E4-4BA2-A7A6-24570B5CB7EC}"/>
              </a:ext>
            </a:extLst>
          </p:cNvPr>
          <p:cNvSpPr/>
          <p:nvPr/>
        </p:nvSpPr>
        <p:spPr>
          <a:xfrm>
            <a:off x="177160" y="4697306"/>
            <a:ext cx="8742615" cy="37594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350" dirty="0">
              <a:solidFill>
                <a:schemeClr val="tx1"/>
              </a:solidFill>
            </a:endParaRPr>
          </a:p>
        </p:txBody>
      </p:sp>
      <p:sp>
        <p:nvSpPr>
          <p:cNvPr id="14" name="Rectangle 13">
            <a:extLst>
              <a:ext uri="{FF2B5EF4-FFF2-40B4-BE49-F238E27FC236}">
                <a16:creationId xmlns:a16="http://schemas.microsoft.com/office/drawing/2014/main" id="{D2AEAB21-60B1-49F8-9C4D-8CF20A104ABB}"/>
              </a:ext>
            </a:extLst>
          </p:cNvPr>
          <p:cNvSpPr/>
          <p:nvPr/>
        </p:nvSpPr>
        <p:spPr>
          <a:xfrm>
            <a:off x="177160" y="5073229"/>
            <a:ext cx="8742615" cy="37594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350" dirty="0">
              <a:solidFill>
                <a:schemeClr val="tx1"/>
              </a:solidFill>
            </a:endParaRPr>
          </a:p>
        </p:txBody>
      </p:sp>
      <p:sp>
        <p:nvSpPr>
          <p:cNvPr id="15" name="Rectangle 14">
            <a:extLst>
              <a:ext uri="{FF2B5EF4-FFF2-40B4-BE49-F238E27FC236}">
                <a16:creationId xmlns:a16="http://schemas.microsoft.com/office/drawing/2014/main" id="{46764977-AD26-497B-BD56-9897BFF335EB}"/>
              </a:ext>
            </a:extLst>
          </p:cNvPr>
          <p:cNvSpPr/>
          <p:nvPr/>
        </p:nvSpPr>
        <p:spPr>
          <a:xfrm>
            <a:off x="177160" y="5449152"/>
            <a:ext cx="8742615" cy="37594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350" dirty="0">
              <a:solidFill>
                <a:schemeClr val="tx1"/>
              </a:solidFill>
            </a:endParaRPr>
          </a:p>
        </p:txBody>
      </p:sp>
      <p:sp>
        <p:nvSpPr>
          <p:cNvPr id="16" name="Rectangle 15">
            <a:extLst>
              <a:ext uri="{FF2B5EF4-FFF2-40B4-BE49-F238E27FC236}">
                <a16:creationId xmlns:a16="http://schemas.microsoft.com/office/drawing/2014/main" id="{5B8B68BE-FA2E-4394-97DF-3AC35C6BC76C}"/>
              </a:ext>
            </a:extLst>
          </p:cNvPr>
          <p:cNvSpPr/>
          <p:nvPr/>
        </p:nvSpPr>
        <p:spPr>
          <a:xfrm>
            <a:off x="177160" y="5825075"/>
            <a:ext cx="8742615" cy="37594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350" dirty="0">
              <a:solidFill>
                <a:schemeClr val="tx1"/>
              </a:solidFill>
            </a:endParaRPr>
          </a:p>
        </p:txBody>
      </p:sp>
      <p:sp>
        <p:nvSpPr>
          <p:cNvPr id="17" name="Rectangle 16">
            <a:extLst>
              <a:ext uri="{FF2B5EF4-FFF2-40B4-BE49-F238E27FC236}">
                <a16:creationId xmlns:a16="http://schemas.microsoft.com/office/drawing/2014/main" id="{0B9DD60D-60C6-4B42-875D-3CA81B3A344D}"/>
              </a:ext>
            </a:extLst>
          </p:cNvPr>
          <p:cNvSpPr/>
          <p:nvPr/>
        </p:nvSpPr>
        <p:spPr>
          <a:xfrm flipV="1">
            <a:off x="177160" y="3938687"/>
            <a:ext cx="1764099" cy="226231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350" dirty="0">
              <a:solidFill>
                <a:schemeClr val="tx1"/>
              </a:solidFill>
            </a:endParaRPr>
          </a:p>
        </p:txBody>
      </p:sp>
      <p:sp>
        <p:nvSpPr>
          <p:cNvPr id="18" name="Rectangle 17">
            <a:extLst>
              <a:ext uri="{FF2B5EF4-FFF2-40B4-BE49-F238E27FC236}">
                <a16:creationId xmlns:a16="http://schemas.microsoft.com/office/drawing/2014/main" id="{197C930D-D110-423F-9924-357649DAD2C4}"/>
              </a:ext>
            </a:extLst>
          </p:cNvPr>
          <p:cNvSpPr/>
          <p:nvPr/>
        </p:nvSpPr>
        <p:spPr>
          <a:xfrm flipV="1">
            <a:off x="4324779" y="3938685"/>
            <a:ext cx="2298838" cy="226231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350" dirty="0">
              <a:solidFill>
                <a:schemeClr val="tx1"/>
              </a:solidFill>
            </a:endParaRPr>
          </a:p>
        </p:txBody>
      </p:sp>
      <p:sp>
        <p:nvSpPr>
          <p:cNvPr id="19" name="Content Placeholder 2">
            <a:extLst>
              <a:ext uri="{FF2B5EF4-FFF2-40B4-BE49-F238E27FC236}">
                <a16:creationId xmlns:a16="http://schemas.microsoft.com/office/drawing/2014/main" id="{15A98428-78CF-41B2-B2C4-8EF4E24CC2B6}"/>
              </a:ext>
            </a:extLst>
          </p:cNvPr>
          <p:cNvSpPr txBox="1">
            <a:spLocks/>
          </p:cNvSpPr>
          <p:nvPr/>
        </p:nvSpPr>
        <p:spPr>
          <a:xfrm>
            <a:off x="478226" y="4277365"/>
            <a:ext cx="896762"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$525</a:t>
            </a:r>
          </a:p>
        </p:txBody>
      </p:sp>
      <p:sp>
        <p:nvSpPr>
          <p:cNvPr id="20" name="Content Placeholder 2">
            <a:extLst>
              <a:ext uri="{FF2B5EF4-FFF2-40B4-BE49-F238E27FC236}">
                <a16:creationId xmlns:a16="http://schemas.microsoft.com/office/drawing/2014/main" id="{1A4B93EE-B097-4C71-960F-83EE24FE3A2D}"/>
              </a:ext>
            </a:extLst>
          </p:cNvPr>
          <p:cNvSpPr txBox="1">
            <a:spLocks/>
          </p:cNvSpPr>
          <p:nvPr/>
        </p:nvSpPr>
        <p:spPr>
          <a:xfrm>
            <a:off x="2608438" y="4273978"/>
            <a:ext cx="896762"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$105</a:t>
            </a:r>
          </a:p>
        </p:txBody>
      </p:sp>
      <p:sp>
        <p:nvSpPr>
          <p:cNvPr id="21" name="Content Placeholder 2">
            <a:extLst>
              <a:ext uri="{FF2B5EF4-FFF2-40B4-BE49-F238E27FC236}">
                <a16:creationId xmlns:a16="http://schemas.microsoft.com/office/drawing/2014/main" id="{ABA1B6DB-19AD-470F-9CE0-6EE0E8B02496}"/>
              </a:ext>
            </a:extLst>
          </p:cNvPr>
          <p:cNvSpPr txBox="1">
            <a:spLocks/>
          </p:cNvSpPr>
          <p:nvPr/>
        </p:nvSpPr>
        <p:spPr>
          <a:xfrm>
            <a:off x="4989260" y="4270591"/>
            <a:ext cx="896762"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$150</a:t>
            </a:r>
          </a:p>
        </p:txBody>
      </p:sp>
      <p:sp>
        <p:nvSpPr>
          <p:cNvPr id="22" name="Content Placeholder 2">
            <a:extLst>
              <a:ext uri="{FF2B5EF4-FFF2-40B4-BE49-F238E27FC236}">
                <a16:creationId xmlns:a16="http://schemas.microsoft.com/office/drawing/2014/main" id="{80435BFB-FEC8-4C29-B745-0CF1E1151E39}"/>
              </a:ext>
            </a:extLst>
          </p:cNvPr>
          <p:cNvSpPr txBox="1">
            <a:spLocks/>
          </p:cNvSpPr>
          <p:nvPr/>
        </p:nvSpPr>
        <p:spPr>
          <a:xfrm>
            <a:off x="7268482" y="4267204"/>
            <a:ext cx="896762"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$480</a:t>
            </a:r>
          </a:p>
        </p:txBody>
      </p:sp>
      <p:sp>
        <p:nvSpPr>
          <p:cNvPr id="23" name="Content Placeholder 2">
            <a:extLst>
              <a:ext uri="{FF2B5EF4-FFF2-40B4-BE49-F238E27FC236}">
                <a16:creationId xmlns:a16="http://schemas.microsoft.com/office/drawing/2014/main" id="{CD1C48F7-AFD0-444C-974E-0E9C8E56BB4D}"/>
              </a:ext>
            </a:extLst>
          </p:cNvPr>
          <p:cNvSpPr txBox="1">
            <a:spLocks/>
          </p:cNvSpPr>
          <p:nvPr/>
        </p:nvSpPr>
        <p:spPr>
          <a:xfrm>
            <a:off x="488387" y="4660055"/>
            <a:ext cx="896762"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$480</a:t>
            </a:r>
          </a:p>
        </p:txBody>
      </p:sp>
      <p:sp>
        <p:nvSpPr>
          <p:cNvPr id="24" name="Content Placeholder 2">
            <a:extLst>
              <a:ext uri="{FF2B5EF4-FFF2-40B4-BE49-F238E27FC236}">
                <a16:creationId xmlns:a16="http://schemas.microsoft.com/office/drawing/2014/main" id="{6808E83A-58E6-4194-9E65-031465208A7B}"/>
              </a:ext>
            </a:extLst>
          </p:cNvPr>
          <p:cNvSpPr txBox="1">
            <a:spLocks/>
          </p:cNvSpPr>
          <p:nvPr/>
        </p:nvSpPr>
        <p:spPr>
          <a:xfrm>
            <a:off x="2608438" y="4670217"/>
            <a:ext cx="896762"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$96</a:t>
            </a:r>
          </a:p>
        </p:txBody>
      </p:sp>
      <p:sp>
        <p:nvSpPr>
          <p:cNvPr id="25" name="Content Placeholder 2">
            <a:extLst>
              <a:ext uri="{FF2B5EF4-FFF2-40B4-BE49-F238E27FC236}">
                <a16:creationId xmlns:a16="http://schemas.microsoft.com/office/drawing/2014/main" id="{FD3D352B-FA90-403B-8D4F-D12733035EB8}"/>
              </a:ext>
            </a:extLst>
          </p:cNvPr>
          <p:cNvSpPr txBox="1">
            <a:spLocks/>
          </p:cNvSpPr>
          <p:nvPr/>
        </p:nvSpPr>
        <p:spPr>
          <a:xfrm>
            <a:off x="5006195" y="4660060"/>
            <a:ext cx="896762"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$150</a:t>
            </a:r>
          </a:p>
        </p:txBody>
      </p:sp>
      <p:sp>
        <p:nvSpPr>
          <p:cNvPr id="26" name="Content Placeholder 2">
            <a:extLst>
              <a:ext uri="{FF2B5EF4-FFF2-40B4-BE49-F238E27FC236}">
                <a16:creationId xmlns:a16="http://schemas.microsoft.com/office/drawing/2014/main" id="{E292F610-EC8F-42F4-AF01-3A1EFEC3AEF3}"/>
              </a:ext>
            </a:extLst>
          </p:cNvPr>
          <p:cNvSpPr txBox="1">
            <a:spLocks/>
          </p:cNvSpPr>
          <p:nvPr/>
        </p:nvSpPr>
        <p:spPr>
          <a:xfrm>
            <a:off x="7248166" y="4683768"/>
            <a:ext cx="896762"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$426</a:t>
            </a:r>
          </a:p>
        </p:txBody>
      </p:sp>
      <p:sp>
        <p:nvSpPr>
          <p:cNvPr id="33" name="Content Placeholder 2">
            <a:extLst>
              <a:ext uri="{FF2B5EF4-FFF2-40B4-BE49-F238E27FC236}">
                <a16:creationId xmlns:a16="http://schemas.microsoft.com/office/drawing/2014/main" id="{8A4E4DA1-5B79-4D69-B4DE-C1369C0F0612}"/>
              </a:ext>
            </a:extLst>
          </p:cNvPr>
          <p:cNvSpPr txBox="1">
            <a:spLocks/>
          </p:cNvSpPr>
          <p:nvPr/>
        </p:nvSpPr>
        <p:spPr>
          <a:xfrm>
            <a:off x="491774" y="5035974"/>
            <a:ext cx="896762"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$426</a:t>
            </a:r>
          </a:p>
        </p:txBody>
      </p:sp>
      <p:sp>
        <p:nvSpPr>
          <p:cNvPr id="34" name="Content Placeholder 2">
            <a:extLst>
              <a:ext uri="{FF2B5EF4-FFF2-40B4-BE49-F238E27FC236}">
                <a16:creationId xmlns:a16="http://schemas.microsoft.com/office/drawing/2014/main" id="{FEB26CA8-8191-4BBA-9CCF-C68B5CCC1FAF}"/>
              </a:ext>
            </a:extLst>
          </p:cNvPr>
          <p:cNvSpPr txBox="1">
            <a:spLocks/>
          </p:cNvSpPr>
          <p:nvPr/>
        </p:nvSpPr>
        <p:spPr>
          <a:xfrm>
            <a:off x="2611825" y="5046136"/>
            <a:ext cx="896762" cy="511387"/>
          </a:xfrm>
          <a:prstGeom prst="rect">
            <a:avLst/>
          </a:prstGeom>
        </p:spPr>
        <p:txBody>
          <a:bodyPr vert="horz">
            <a:normAutofit fontScale="925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$85.2</a:t>
            </a:r>
          </a:p>
        </p:txBody>
      </p:sp>
      <p:sp>
        <p:nvSpPr>
          <p:cNvPr id="35" name="Content Placeholder 2">
            <a:extLst>
              <a:ext uri="{FF2B5EF4-FFF2-40B4-BE49-F238E27FC236}">
                <a16:creationId xmlns:a16="http://schemas.microsoft.com/office/drawing/2014/main" id="{2C514B89-C435-487F-86AD-CE5482CF8FF1}"/>
              </a:ext>
            </a:extLst>
          </p:cNvPr>
          <p:cNvSpPr txBox="1">
            <a:spLocks/>
          </p:cNvSpPr>
          <p:nvPr/>
        </p:nvSpPr>
        <p:spPr>
          <a:xfrm>
            <a:off x="5009582" y="5035979"/>
            <a:ext cx="896762"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$150</a:t>
            </a:r>
          </a:p>
        </p:txBody>
      </p:sp>
      <p:sp>
        <p:nvSpPr>
          <p:cNvPr id="36" name="Content Placeholder 2">
            <a:extLst>
              <a:ext uri="{FF2B5EF4-FFF2-40B4-BE49-F238E27FC236}">
                <a16:creationId xmlns:a16="http://schemas.microsoft.com/office/drawing/2014/main" id="{A118F741-26CA-43FA-8C81-8B1C7CC73AFE}"/>
              </a:ext>
            </a:extLst>
          </p:cNvPr>
          <p:cNvSpPr txBox="1">
            <a:spLocks/>
          </p:cNvSpPr>
          <p:nvPr/>
        </p:nvSpPr>
        <p:spPr>
          <a:xfrm>
            <a:off x="7238006" y="5046141"/>
            <a:ext cx="1323487"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$361.2</a:t>
            </a:r>
          </a:p>
        </p:txBody>
      </p:sp>
      <p:sp>
        <p:nvSpPr>
          <p:cNvPr id="37" name="Content Placeholder 2">
            <a:extLst>
              <a:ext uri="{FF2B5EF4-FFF2-40B4-BE49-F238E27FC236}">
                <a16:creationId xmlns:a16="http://schemas.microsoft.com/office/drawing/2014/main" id="{66B28881-D715-4061-AFDE-791A1D3F196F}"/>
              </a:ext>
            </a:extLst>
          </p:cNvPr>
          <p:cNvSpPr txBox="1">
            <a:spLocks/>
          </p:cNvSpPr>
          <p:nvPr/>
        </p:nvSpPr>
        <p:spPr>
          <a:xfrm>
            <a:off x="495160" y="5411893"/>
            <a:ext cx="1348591"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$361.20</a:t>
            </a:r>
          </a:p>
        </p:txBody>
      </p:sp>
      <p:sp>
        <p:nvSpPr>
          <p:cNvPr id="38" name="Content Placeholder 2">
            <a:extLst>
              <a:ext uri="{FF2B5EF4-FFF2-40B4-BE49-F238E27FC236}">
                <a16:creationId xmlns:a16="http://schemas.microsoft.com/office/drawing/2014/main" id="{22085653-3C61-43B8-BA32-0AF446CA96F2}"/>
              </a:ext>
            </a:extLst>
          </p:cNvPr>
          <p:cNvSpPr txBox="1">
            <a:spLocks/>
          </p:cNvSpPr>
          <p:nvPr/>
        </p:nvSpPr>
        <p:spPr>
          <a:xfrm>
            <a:off x="2615212" y="5422055"/>
            <a:ext cx="1299776"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$72.24</a:t>
            </a:r>
          </a:p>
        </p:txBody>
      </p:sp>
      <p:sp>
        <p:nvSpPr>
          <p:cNvPr id="39" name="Content Placeholder 2">
            <a:extLst>
              <a:ext uri="{FF2B5EF4-FFF2-40B4-BE49-F238E27FC236}">
                <a16:creationId xmlns:a16="http://schemas.microsoft.com/office/drawing/2014/main" id="{13D49D10-A045-43C2-A4D7-4584F2F05E8B}"/>
              </a:ext>
            </a:extLst>
          </p:cNvPr>
          <p:cNvSpPr txBox="1">
            <a:spLocks/>
          </p:cNvSpPr>
          <p:nvPr/>
        </p:nvSpPr>
        <p:spPr>
          <a:xfrm>
            <a:off x="5012969" y="5411898"/>
            <a:ext cx="896762"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$150</a:t>
            </a:r>
          </a:p>
        </p:txBody>
      </p:sp>
      <p:sp>
        <p:nvSpPr>
          <p:cNvPr id="40" name="Content Placeholder 2">
            <a:extLst>
              <a:ext uri="{FF2B5EF4-FFF2-40B4-BE49-F238E27FC236}">
                <a16:creationId xmlns:a16="http://schemas.microsoft.com/office/drawing/2014/main" id="{B62B3377-8EC6-44B6-BF71-13E340A59FEB}"/>
              </a:ext>
            </a:extLst>
          </p:cNvPr>
          <p:cNvSpPr txBox="1">
            <a:spLocks/>
          </p:cNvSpPr>
          <p:nvPr/>
        </p:nvSpPr>
        <p:spPr>
          <a:xfrm>
            <a:off x="7254939" y="5435606"/>
            <a:ext cx="1306553"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$283.44</a:t>
            </a:r>
          </a:p>
        </p:txBody>
      </p:sp>
      <p:sp>
        <p:nvSpPr>
          <p:cNvPr id="41" name="Content Placeholder 2">
            <a:extLst>
              <a:ext uri="{FF2B5EF4-FFF2-40B4-BE49-F238E27FC236}">
                <a16:creationId xmlns:a16="http://schemas.microsoft.com/office/drawing/2014/main" id="{57DAF118-5E8B-4FBF-89DA-83DE6D920183}"/>
              </a:ext>
            </a:extLst>
          </p:cNvPr>
          <p:cNvSpPr txBox="1">
            <a:spLocks/>
          </p:cNvSpPr>
          <p:nvPr/>
        </p:nvSpPr>
        <p:spPr>
          <a:xfrm>
            <a:off x="498548" y="5787812"/>
            <a:ext cx="896762" cy="511387"/>
          </a:xfrm>
          <a:prstGeom prst="rect">
            <a:avLst/>
          </a:prstGeom>
        </p:spPr>
        <p:txBody>
          <a:bodyPr vert="horz">
            <a:normAutofit fontScale="925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Total</a:t>
            </a:r>
          </a:p>
        </p:txBody>
      </p:sp>
      <p:sp>
        <p:nvSpPr>
          <p:cNvPr id="42" name="Content Placeholder 2">
            <a:extLst>
              <a:ext uri="{FF2B5EF4-FFF2-40B4-BE49-F238E27FC236}">
                <a16:creationId xmlns:a16="http://schemas.microsoft.com/office/drawing/2014/main" id="{939B7C5C-3404-41BD-BC09-8E333371C2F1}"/>
              </a:ext>
            </a:extLst>
          </p:cNvPr>
          <p:cNvSpPr txBox="1">
            <a:spLocks/>
          </p:cNvSpPr>
          <p:nvPr/>
        </p:nvSpPr>
        <p:spPr>
          <a:xfrm>
            <a:off x="2618598" y="5797974"/>
            <a:ext cx="1242201" cy="511387"/>
          </a:xfrm>
          <a:prstGeom prst="rect">
            <a:avLst/>
          </a:prstGeom>
        </p:spPr>
        <p:txBody>
          <a:bodyPr vert="horz">
            <a:normAutofit fontScale="925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$358.44</a:t>
            </a:r>
          </a:p>
        </p:txBody>
      </p:sp>
      <p:sp>
        <p:nvSpPr>
          <p:cNvPr id="43" name="Content Placeholder 2">
            <a:extLst>
              <a:ext uri="{FF2B5EF4-FFF2-40B4-BE49-F238E27FC236}">
                <a16:creationId xmlns:a16="http://schemas.microsoft.com/office/drawing/2014/main" id="{3BF39EFF-787E-474B-B368-E90EC2472002}"/>
              </a:ext>
            </a:extLst>
          </p:cNvPr>
          <p:cNvSpPr txBox="1">
            <a:spLocks/>
          </p:cNvSpPr>
          <p:nvPr/>
        </p:nvSpPr>
        <p:spPr>
          <a:xfrm>
            <a:off x="5016356" y="5787817"/>
            <a:ext cx="896762"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$600</a:t>
            </a:r>
          </a:p>
        </p:txBody>
      </p:sp>
    </p:spTree>
    <p:extLst>
      <p:ext uri="{BB962C8B-B14F-4D97-AF65-F5344CB8AC3E}">
        <p14:creationId xmlns:p14="http://schemas.microsoft.com/office/powerpoint/2010/main" val="290578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500"/>
                                        <p:tgtEl>
                                          <p:spTgt spid="3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50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5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500"/>
                                        <p:tgtEl>
                                          <p:spTgt spid="2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500"/>
                                        <p:tgtEl>
                                          <p:spTgt spid="3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fade">
                                      <p:cBhvr>
                                        <p:cTn id="107" dur="500"/>
                                        <p:tgtEl>
                                          <p:spTgt spid="34"/>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500"/>
                                        <p:tgtEl>
                                          <p:spTgt spid="36"/>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500"/>
                                        <p:tgtEl>
                                          <p:spTgt spid="37"/>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38"/>
                                        </p:tgtEl>
                                        <p:attrNameLst>
                                          <p:attrName>style.visibility</p:attrName>
                                        </p:attrNameLst>
                                      </p:cBhvr>
                                      <p:to>
                                        <p:strVal val="visible"/>
                                      </p:to>
                                    </p:set>
                                    <p:animEffect transition="in" filter="fade">
                                      <p:cBhvr>
                                        <p:cTn id="122" dur="500"/>
                                        <p:tgtEl>
                                          <p:spTgt spid="38"/>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fade">
                                      <p:cBhvr>
                                        <p:cTn id="127" dur="500"/>
                                        <p:tgtEl>
                                          <p:spTgt spid="40"/>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41"/>
                                        </p:tgtEl>
                                        <p:attrNameLst>
                                          <p:attrName>style.visibility</p:attrName>
                                        </p:attrNameLst>
                                      </p:cBhvr>
                                      <p:to>
                                        <p:strVal val="visible"/>
                                      </p:to>
                                    </p:set>
                                    <p:animEffect transition="in" filter="fade">
                                      <p:cBhvr>
                                        <p:cTn id="132" dur="500"/>
                                        <p:tgtEl>
                                          <p:spTgt spid="41"/>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42"/>
                                        </p:tgtEl>
                                        <p:attrNameLst>
                                          <p:attrName>style.visibility</p:attrName>
                                        </p:attrNameLst>
                                      </p:cBhvr>
                                      <p:to>
                                        <p:strVal val="visible"/>
                                      </p:to>
                                    </p:set>
                                    <p:animEffect transition="in" filter="fade">
                                      <p:cBhvr>
                                        <p:cTn id="137" dur="500"/>
                                        <p:tgtEl>
                                          <p:spTgt spid="42"/>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43"/>
                                        </p:tgtEl>
                                        <p:attrNameLst>
                                          <p:attrName>style.visibility</p:attrName>
                                        </p:attrNameLst>
                                      </p:cBhvr>
                                      <p:to>
                                        <p:strVal val="visible"/>
                                      </p:to>
                                    </p:set>
                                    <p:animEffect transition="in" filter="fade">
                                      <p:cBhvr>
                                        <p:cTn id="14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P spid="23" grpId="0"/>
      <p:bldP spid="24" grpId="0"/>
      <p:bldP spid="25" grpId="0"/>
      <p:bldP spid="26" grpId="0"/>
      <p:bldP spid="33" grpId="0"/>
      <p:bldP spid="34" grpId="0"/>
      <p:bldP spid="35" grpId="0"/>
      <p:bldP spid="36" grpId="0"/>
      <p:bldP spid="37" grpId="0"/>
      <p:bldP spid="38" grpId="0"/>
      <p:bldP spid="39" grpId="0"/>
      <p:bldP spid="40" grpId="0"/>
      <p:bldP spid="41" grpId="0"/>
      <p:bldP spid="42"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56D0E-2298-40A0-A1AD-24DC488F81E1}"/>
              </a:ext>
            </a:extLst>
          </p:cNvPr>
          <p:cNvSpPr>
            <a:spLocks noGrp="1"/>
          </p:cNvSpPr>
          <p:nvPr>
            <p:ph sz="quarter" idx="1"/>
          </p:nvPr>
        </p:nvSpPr>
        <p:spPr>
          <a:xfrm>
            <a:off x="270933" y="155788"/>
            <a:ext cx="8751147" cy="812800"/>
          </a:xfrm>
        </p:spPr>
        <p:txBody>
          <a:bodyPr>
            <a:normAutofit lnSpcReduction="10000"/>
          </a:bodyPr>
          <a:lstStyle/>
          <a:p>
            <a:pPr marL="0" indent="0">
              <a:buNone/>
            </a:pPr>
            <a:r>
              <a:rPr lang="en-CA" dirty="0"/>
              <a:t>Suppose Sally’s monthly payment was only $100.  How much would he owe at the end of each month for 12 months?</a:t>
            </a:r>
          </a:p>
        </p:txBody>
      </p:sp>
      <p:sp>
        <p:nvSpPr>
          <p:cNvPr id="4" name="Content Placeholder 2">
            <a:extLst>
              <a:ext uri="{FF2B5EF4-FFF2-40B4-BE49-F238E27FC236}">
                <a16:creationId xmlns:a16="http://schemas.microsoft.com/office/drawing/2014/main" id="{C3208468-6BFC-4319-BF9B-F5FD88034B73}"/>
              </a:ext>
            </a:extLst>
          </p:cNvPr>
          <p:cNvSpPr txBox="1">
            <a:spLocks/>
          </p:cNvSpPr>
          <p:nvPr/>
        </p:nvSpPr>
        <p:spPr>
          <a:xfrm>
            <a:off x="200340" y="880537"/>
            <a:ext cx="4611939"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sz="2200" dirty="0">
                <a:solidFill>
                  <a:srgbClr val="FF0000"/>
                </a:solidFill>
              </a:rPr>
              <a:t>Total principal and fees: $525</a:t>
            </a:r>
          </a:p>
        </p:txBody>
      </p:sp>
      <p:sp>
        <p:nvSpPr>
          <p:cNvPr id="5" name="Content Placeholder 2">
            <a:extLst>
              <a:ext uri="{FF2B5EF4-FFF2-40B4-BE49-F238E27FC236}">
                <a16:creationId xmlns:a16="http://schemas.microsoft.com/office/drawing/2014/main" id="{4C7CA34E-F9DC-41D1-838E-AAF27132A46D}"/>
              </a:ext>
            </a:extLst>
          </p:cNvPr>
          <p:cNvSpPr txBox="1">
            <a:spLocks/>
          </p:cNvSpPr>
          <p:nvPr/>
        </p:nvSpPr>
        <p:spPr>
          <a:xfrm>
            <a:off x="4480734" y="880544"/>
            <a:ext cx="4611939"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sz="2200" dirty="0">
                <a:solidFill>
                  <a:srgbClr val="FF0000"/>
                </a:solidFill>
              </a:rPr>
              <a:t>Interest Rate: 20% each month</a:t>
            </a:r>
          </a:p>
        </p:txBody>
      </p:sp>
      <p:sp>
        <p:nvSpPr>
          <p:cNvPr id="6" name="Content Placeholder 2">
            <a:extLst>
              <a:ext uri="{FF2B5EF4-FFF2-40B4-BE49-F238E27FC236}">
                <a16:creationId xmlns:a16="http://schemas.microsoft.com/office/drawing/2014/main" id="{6E0C2457-F990-4728-A2CB-9D43960D821B}"/>
              </a:ext>
            </a:extLst>
          </p:cNvPr>
          <p:cNvSpPr txBox="1">
            <a:spLocks/>
          </p:cNvSpPr>
          <p:nvPr/>
        </p:nvSpPr>
        <p:spPr>
          <a:xfrm>
            <a:off x="227958" y="1222596"/>
            <a:ext cx="4611939"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sz="2200" dirty="0">
                <a:solidFill>
                  <a:srgbClr val="FF0000"/>
                </a:solidFill>
              </a:rPr>
              <a:t>Payment is $100/month</a:t>
            </a:r>
          </a:p>
        </p:txBody>
      </p:sp>
      <p:sp>
        <p:nvSpPr>
          <p:cNvPr id="7" name="Content Placeholder 2">
            <a:extLst>
              <a:ext uri="{FF2B5EF4-FFF2-40B4-BE49-F238E27FC236}">
                <a16:creationId xmlns:a16="http://schemas.microsoft.com/office/drawing/2014/main" id="{5BF972C3-F508-4AF7-A352-F5129F6804ED}"/>
              </a:ext>
            </a:extLst>
          </p:cNvPr>
          <p:cNvSpPr txBox="1">
            <a:spLocks/>
          </p:cNvSpPr>
          <p:nvPr/>
        </p:nvSpPr>
        <p:spPr>
          <a:xfrm>
            <a:off x="148197" y="1645932"/>
            <a:ext cx="1557163"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Principal</a:t>
            </a:r>
          </a:p>
        </p:txBody>
      </p:sp>
      <p:sp>
        <p:nvSpPr>
          <p:cNvPr id="8" name="Content Placeholder 2">
            <a:extLst>
              <a:ext uri="{FF2B5EF4-FFF2-40B4-BE49-F238E27FC236}">
                <a16:creationId xmlns:a16="http://schemas.microsoft.com/office/drawing/2014/main" id="{F5A1285D-375A-4780-A82E-70A804980E6C}"/>
              </a:ext>
            </a:extLst>
          </p:cNvPr>
          <p:cNvSpPr txBox="1">
            <a:spLocks/>
          </p:cNvSpPr>
          <p:nvPr/>
        </p:nvSpPr>
        <p:spPr>
          <a:xfrm>
            <a:off x="1908912" y="1713670"/>
            <a:ext cx="2217562" cy="511387"/>
          </a:xfrm>
          <a:prstGeom prst="rect">
            <a:avLst/>
          </a:prstGeom>
        </p:spPr>
        <p:txBody>
          <a:bodyPr vert="horz">
            <a:normAutofit fontScale="85000"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Monthly Interest </a:t>
            </a:r>
          </a:p>
        </p:txBody>
      </p:sp>
      <p:sp>
        <p:nvSpPr>
          <p:cNvPr id="9" name="Content Placeholder 2">
            <a:extLst>
              <a:ext uri="{FF2B5EF4-FFF2-40B4-BE49-F238E27FC236}">
                <a16:creationId xmlns:a16="http://schemas.microsoft.com/office/drawing/2014/main" id="{801BEBA7-8183-4866-A5B8-6625A69989B6}"/>
              </a:ext>
            </a:extLst>
          </p:cNvPr>
          <p:cNvSpPr txBox="1">
            <a:spLocks/>
          </p:cNvSpPr>
          <p:nvPr/>
        </p:nvSpPr>
        <p:spPr>
          <a:xfrm>
            <a:off x="4330027" y="1766152"/>
            <a:ext cx="2217562" cy="511387"/>
          </a:xfrm>
          <a:prstGeom prst="rect">
            <a:avLst/>
          </a:prstGeom>
        </p:spPr>
        <p:txBody>
          <a:bodyPr vert="horz">
            <a:normAutofit fontScale="775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Monthly Payment</a:t>
            </a:r>
          </a:p>
        </p:txBody>
      </p:sp>
      <p:sp>
        <p:nvSpPr>
          <p:cNvPr id="10" name="Content Placeholder 2">
            <a:extLst>
              <a:ext uri="{FF2B5EF4-FFF2-40B4-BE49-F238E27FC236}">
                <a16:creationId xmlns:a16="http://schemas.microsoft.com/office/drawing/2014/main" id="{840D9EA2-86E3-4D14-BDFC-4F27D5492209}"/>
              </a:ext>
            </a:extLst>
          </p:cNvPr>
          <p:cNvSpPr txBox="1">
            <a:spLocks/>
          </p:cNvSpPr>
          <p:nvPr/>
        </p:nvSpPr>
        <p:spPr>
          <a:xfrm>
            <a:off x="6669866" y="1710266"/>
            <a:ext cx="2217562" cy="433515"/>
          </a:xfrm>
          <a:prstGeom prst="rect">
            <a:avLst/>
          </a:prstGeom>
        </p:spPr>
        <p:txBody>
          <a:bodyPr vert="horz">
            <a:normAutofit fontScale="925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Font typeface="Wingdings"/>
              <a:buNone/>
            </a:pPr>
            <a:r>
              <a:rPr lang="en-CA" dirty="0">
                <a:solidFill>
                  <a:srgbClr val="FF0000"/>
                </a:solidFill>
              </a:rPr>
              <a:t>Balance Owing</a:t>
            </a:r>
          </a:p>
        </p:txBody>
      </p:sp>
      <p:sp>
        <p:nvSpPr>
          <p:cNvPr id="11" name="Rectangle 10">
            <a:extLst>
              <a:ext uri="{FF2B5EF4-FFF2-40B4-BE49-F238E27FC236}">
                <a16:creationId xmlns:a16="http://schemas.microsoft.com/office/drawing/2014/main" id="{BED8F42E-9335-402D-B373-378CC97CB2BB}"/>
              </a:ext>
            </a:extLst>
          </p:cNvPr>
          <p:cNvSpPr/>
          <p:nvPr/>
        </p:nvSpPr>
        <p:spPr>
          <a:xfrm>
            <a:off x="101132" y="1723812"/>
            <a:ext cx="8742615" cy="37594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350" dirty="0">
              <a:solidFill>
                <a:schemeClr val="tx1"/>
              </a:solidFill>
            </a:endParaRPr>
          </a:p>
        </p:txBody>
      </p:sp>
      <p:sp>
        <p:nvSpPr>
          <p:cNvPr id="12" name="Rectangle 11">
            <a:extLst>
              <a:ext uri="{FF2B5EF4-FFF2-40B4-BE49-F238E27FC236}">
                <a16:creationId xmlns:a16="http://schemas.microsoft.com/office/drawing/2014/main" id="{20303C04-244F-4C5F-AB2E-78E7E1052561}"/>
              </a:ext>
            </a:extLst>
          </p:cNvPr>
          <p:cNvSpPr/>
          <p:nvPr/>
        </p:nvSpPr>
        <p:spPr>
          <a:xfrm>
            <a:off x="101132" y="2099735"/>
            <a:ext cx="8742615" cy="37594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350" dirty="0">
              <a:solidFill>
                <a:schemeClr val="tx1"/>
              </a:solidFill>
            </a:endParaRPr>
          </a:p>
        </p:txBody>
      </p:sp>
      <p:sp>
        <p:nvSpPr>
          <p:cNvPr id="13" name="Rectangle 12">
            <a:extLst>
              <a:ext uri="{FF2B5EF4-FFF2-40B4-BE49-F238E27FC236}">
                <a16:creationId xmlns:a16="http://schemas.microsoft.com/office/drawing/2014/main" id="{123C0FFC-35FE-4250-8EA7-C2B5315B5267}"/>
              </a:ext>
            </a:extLst>
          </p:cNvPr>
          <p:cNvSpPr/>
          <p:nvPr/>
        </p:nvSpPr>
        <p:spPr>
          <a:xfrm>
            <a:off x="101132" y="2482431"/>
            <a:ext cx="8742615" cy="37594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350" dirty="0">
              <a:solidFill>
                <a:schemeClr val="tx1"/>
              </a:solidFill>
            </a:endParaRPr>
          </a:p>
        </p:txBody>
      </p:sp>
      <p:sp>
        <p:nvSpPr>
          <p:cNvPr id="14" name="Rectangle 13">
            <a:extLst>
              <a:ext uri="{FF2B5EF4-FFF2-40B4-BE49-F238E27FC236}">
                <a16:creationId xmlns:a16="http://schemas.microsoft.com/office/drawing/2014/main" id="{7D19D398-842C-4448-A8EC-A28216B31885}"/>
              </a:ext>
            </a:extLst>
          </p:cNvPr>
          <p:cNvSpPr/>
          <p:nvPr/>
        </p:nvSpPr>
        <p:spPr>
          <a:xfrm>
            <a:off x="101132" y="2858354"/>
            <a:ext cx="8742615" cy="37594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350" dirty="0">
              <a:solidFill>
                <a:schemeClr val="tx1"/>
              </a:solidFill>
            </a:endParaRPr>
          </a:p>
        </p:txBody>
      </p:sp>
      <p:sp>
        <p:nvSpPr>
          <p:cNvPr id="15" name="Rectangle 14">
            <a:extLst>
              <a:ext uri="{FF2B5EF4-FFF2-40B4-BE49-F238E27FC236}">
                <a16:creationId xmlns:a16="http://schemas.microsoft.com/office/drawing/2014/main" id="{7AAE3D2E-F6E6-42B3-9DE1-B430C33E48D0}"/>
              </a:ext>
            </a:extLst>
          </p:cNvPr>
          <p:cNvSpPr/>
          <p:nvPr/>
        </p:nvSpPr>
        <p:spPr>
          <a:xfrm>
            <a:off x="101132" y="3234277"/>
            <a:ext cx="8742615" cy="37594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350" dirty="0">
              <a:solidFill>
                <a:schemeClr val="tx1"/>
              </a:solidFill>
            </a:endParaRPr>
          </a:p>
        </p:txBody>
      </p:sp>
      <p:sp>
        <p:nvSpPr>
          <p:cNvPr id="16" name="Rectangle 15">
            <a:extLst>
              <a:ext uri="{FF2B5EF4-FFF2-40B4-BE49-F238E27FC236}">
                <a16:creationId xmlns:a16="http://schemas.microsoft.com/office/drawing/2014/main" id="{5E624E2D-3A53-4F19-AF01-9920AD794CDF}"/>
              </a:ext>
            </a:extLst>
          </p:cNvPr>
          <p:cNvSpPr/>
          <p:nvPr/>
        </p:nvSpPr>
        <p:spPr>
          <a:xfrm>
            <a:off x="101132" y="3610200"/>
            <a:ext cx="8742615" cy="37594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350" dirty="0">
              <a:solidFill>
                <a:schemeClr val="tx1"/>
              </a:solidFill>
            </a:endParaRPr>
          </a:p>
        </p:txBody>
      </p:sp>
      <p:sp>
        <p:nvSpPr>
          <p:cNvPr id="17" name="Rectangle 16">
            <a:extLst>
              <a:ext uri="{FF2B5EF4-FFF2-40B4-BE49-F238E27FC236}">
                <a16:creationId xmlns:a16="http://schemas.microsoft.com/office/drawing/2014/main" id="{65428C11-9282-4A94-8224-B204EF7F0300}"/>
              </a:ext>
            </a:extLst>
          </p:cNvPr>
          <p:cNvSpPr/>
          <p:nvPr/>
        </p:nvSpPr>
        <p:spPr>
          <a:xfrm flipV="1">
            <a:off x="101132" y="1723800"/>
            <a:ext cx="1764099" cy="490387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350" dirty="0">
              <a:solidFill>
                <a:schemeClr val="tx1"/>
              </a:solidFill>
            </a:endParaRPr>
          </a:p>
        </p:txBody>
      </p:sp>
      <p:sp>
        <p:nvSpPr>
          <p:cNvPr id="18" name="Rectangle 17">
            <a:extLst>
              <a:ext uri="{FF2B5EF4-FFF2-40B4-BE49-F238E27FC236}">
                <a16:creationId xmlns:a16="http://schemas.microsoft.com/office/drawing/2014/main" id="{9EAB9B38-94DA-4489-9605-2BA03DA649E1}"/>
              </a:ext>
            </a:extLst>
          </p:cNvPr>
          <p:cNvSpPr/>
          <p:nvPr/>
        </p:nvSpPr>
        <p:spPr>
          <a:xfrm flipV="1">
            <a:off x="4248751" y="1723808"/>
            <a:ext cx="2298838" cy="490386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350" dirty="0">
              <a:solidFill>
                <a:schemeClr val="tx1"/>
              </a:solidFill>
            </a:endParaRPr>
          </a:p>
        </p:txBody>
      </p:sp>
      <p:sp>
        <p:nvSpPr>
          <p:cNvPr id="19" name="Content Placeholder 2">
            <a:extLst>
              <a:ext uri="{FF2B5EF4-FFF2-40B4-BE49-F238E27FC236}">
                <a16:creationId xmlns:a16="http://schemas.microsoft.com/office/drawing/2014/main" id="{9EC23204-60EF-4B24-941E-30A93106E77F}"/>
              </a:ext>
            </a:extLst>
          </p:cNvPr>
          <p:cNvSpPr txBox="1">
            <a:spLocks/>
          </p:cNvSpPr>
          <p:nvPr/>
        </p:nvSpPr>
        <p:spPr>
          <a:xfrm>
            <a:off x="402198" y="2062490"/>
            <a:ext cx="896762"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$525</a:t>
            </a:r>
          </a:p>
        </p:txBody>
      </p:sp>
      <p:sp>
        <p:nvSpPr>
          <p:cNvPr id="20" name="Content Placeholder 2">
            <a:extLst>
              <a:ext uri="{FF2B5EF4-FFF2-40B4-BE49-F238E27FC236}">
                <a16:creationId xmlns:a16="http://schemas.microsoft.com/office/drawing/2014/main" id="{91227CA1-499A-4959-BCAB-78020096B9E4}"/>
              </a:ext>
            </a:extLst>
          </p:cNvPr>
          <p:cNvSpPr txBox="1">
            <a:spLocks/>
          </p:cNvSpPr>
          <p:nvPr/>
        </p:nvSpPr>
        <p:spPr>
          <a:xfrm>
            <a:off x="2532410" y="2059103"/>
            <a:ext cx="896762"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$105</a:t>
            </a:r>
          </a:p>
        </p:txBody>
      </p:sp>
      <p:sp>
        <p:nvSpPr>
          <p:cNvPr id="21" name="Content Placeholder 2">
            <a:extLst>
              <a:ext uri="{FF2B5EF4-FFF2-40B4-BE49-F238E27FC236}">
                <a16:creationId xmlns:a16="http://schemas.microsoft.com/office/drawing/2014/main" id="{DF269E69-9922-4C86-B480-72979745E0BB}"/>
              </a:ext>
            </a:extLst>
          </p:cNvPr>
          <p:cNvSpPr txBox="1">
            <a:spLocks/>
          </p:cNvSpPr>
          <p:nvPr/>
        </p:nvSpPr>
        <p:spPr>
          <a:xfrm>
            <a:off x="4913232" y="2055716"/>
            <a:ext cx="896762"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$100</a:t>
            </a:r>
          </a:p>
        </p:txBody>
      </p:sp>
      <p:sp>
        <p:nvSpPr>
          <p:cNvPr id="22" name="Content Placeholder 2">
            <a:extLst>
              <a:ext uri="{FF2B5EF4-FFF2-40B4-BE49-F238E27FC236}">
                <a16:creationId xmlns:a16="http://schemas.microsoft.com/office/drawing/2014/main" id="{09F5FC4E-6D7F-42BA-AF23-17EBEF7E4082}"/>
              </a:ext>
            </a:extLst>
          </p:cNvPr>
          <p:cNvSpPr txBox="1">
            <a:spLocks/>
          </p:cNvSpPr>
          <p:nvPr/>
        </p:nvSpPr>
        <p:spPr>
          <a:xfrm>
            <a:off x="7192454" y="2052329"/>
            <a:ext cx="896762"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$530</a:t>
            </a:r>
          </a:p>
        </p:txBody>
      </p:sp>
      <p:sp>
        <p:nvSpPr>
          <p:cNvPr id="23" name="Content Placeholder 2">
            <a:extLst>
              <a:ext uri="{FF2B5EF4-FFF2-40B4-BE49-F238E27FC236}">
                <a16:creationId xmlns:a16="http://schemas.microsoft.com/office/drawing/2014/main" id="{A4D31C05-134F-4C35-AFA0-FE2609194743}"/>
              </a:ext>
            </a:extLst>
          </p:cNvPr>
          <p:cNvSpPr txBox="1">
            <a:spLocks/>
          </p:cNvSpPr>
          <p:nvPr/>
        </p:nvSpPr>
        <p:spPr>
          <a:xfrm>
            <a:off x="421984" y="2445180"/>
            <a:ext cx="896762" cy="55790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$530</a:t>
            </a:r>
          </a:p>
        </p:txBody>
      </p:sp>
      <p:sp>
        <p:nvSpPr>
          <p:cNvPr id="24" name="Content Placeholder 2">
            <a:extLst>
              <a:ext uri="{FF2B5EF4-FFF2-40B4-BE49-F238E27FC236}">
                <a16:creationId xmlns:a16="http://schemas.microsoft.com/office/drawing/2014/main" id="{67527291-2F91-4C4D-86BF-42DAA42B5356}"/>
              </a:ext>
            </a:extLst>
          </p:cNvPr>
          <p:cNvSpPr txBox="1">
            <a:spLocks/>
          </p:cNvSpPr>
          <p:nvPr/>
        </p:nvSpPr>
        <p:spPr>
          <a:xfrm>
            <a:off x="2532410" y="2455342"/>
            <a:ext cx="896762"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$106</a:t>
            </a:r>
          </a:p>
        </p:txBody>
      </p:sp>
      <p:sp>
        <p:nvSpPr>
          <p:cNvPr id="25" name="Content Placeholder 2">
            <a:extLst>
              <a:ext uri="{FF2B5EF4-FFF2-40B4-BE49-F238E27FC236}">
                <a16:creationId xmlns:a16="http://schemas.microsoft.com/office/drawing/2014/main" id="{BCDB0356-B7B6-42AC-9B46-ACF735B6EFB9}"/>
              </a:ext>
            </a:extLst>
          </p:cNvPr>
          <p:cNvSpPr txBox="1">
            <a:spLocks/>
          </p:cNvSpPr>
          <p:nvPr/>
        </p:nvSpPr>
        <p:spPr>
          <a:xfrm>
            <a:off x="4930167" y="2445185"/>
            <a:ext cx="896762"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$100</a:t>
            </a:r>
          </a:p>
        </p:txBody>
      </p:sp>
      <p:sp>
        <p:nvSpPr>
          <p:cNvPr id="26" name="Content Placeholder 2">
            <a:extLst>
              <a:ext uri="{FF2B5EF4-FFF2-40B4-BE49-F238E27FC236}">
                <a16:creationId xmlns:a16="http://schemas.microsoft.com/office/drawing/2014/main" id="{954A6404-CED6-4BE1-B9D0-D898B341414E}"/>
              </a:ext>
            </a:extLst>
          </p:cNvPr>
          <p:cNvSpPr txBox="1">
            <a:spLocks/>
          </p:cNvSpPr>
          <p:nvPr/>
        </p:nvSpPr>
        <p:spPr>
          <a:xfrm>
            <a:off x="7172138" y="2468893"/>
            <a:ext cx="896762"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$536</a:t>
            </a:r>
          </a:p>
        </p:txBody>
      </p:sp>
      <p:sp>
        <p:nvSpPr>
          <p:cNvPr id="27" name="Content Placeholder 2">
            <a:extLst>
              <a:ext uri="{FF2B5EF4-FFF2-40B4-BE49-F238E27FC236}">
                <a16:creationId xmlns:a16="http://schemas.microsoft.com/office/drawing/2014/main" id="{4100C3C0-DA81-4103-91AD-EB7CE524780C}"/>
              </a:ext>
            </a:extLst>
          </p:cNvPr>
          <p:cNvSpPr txBox="1">
            <a:spLocks/>
          </p:cNvSpPr>
          <p:nvPr/>
        </p:nvSpPr>
        <p:spPr>
          <a:xfrm>
            <a:off x="415746" y="2821099"/>
            <a:ext cx="896762"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$536</a:t>
            </a:r>
          </a:p>
        </p:txBody>
      </p:sp>
      <p:sp>
        <p:nvSpPr>
          <p:cNvPr id="28" name="Content Placeholder 2">
            <a:extLst>
              <a:ext uri="{FF2B5EF4-FFF2-40B4-BE49-F238E27FC236}">
                <a16:creationId xmlns:a16="http://schemas.microsoft.com/office/drawing/2014/main" id="{20C2BB14-DB2F-4D49-A747-E31D4A665507}"/>
              </a:ext>
            </a:extLst>
          </p:cNvPr>
          <p:cNvSpPr txBox="1">
            <a:spLocks/>
          </p:cNvSpPr>
          <p:nvPr/>
        </p:nvSpPr>
        <p:spPr>
          <a:xfrm>
            <a:off x="2535796" y="2831261"/>
            <a:ext cx="1161763"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$107.2</a:t>
            </a:r>
          </a:p>
        </p:txBody>
      </p:sp>
      <p:sp>
        <p:nvSpPr>
          <p:cNvPr id="29" name="Content Placeholder 2">
            <a:extLst>
              <a:ext uri="{FF2B5EF4-FFF2-40B4-BE49-F238E27FC236}">
                <a16:creationId xmlns:a16="http://schemas.microsoft.com/office/drawing/2014/main" id="{A332BB2B-1A9D-48A1-ACC8-4015A6DFF807}"/>
              </a:ext>
            </a:extLst>
          </p:cNvPr>
          <p:cNvSpPr txBox="1">
            <a:spLocks/>
          </p:cNvSpPr>
          <p:nvPr/>
        </p:nvSpPr>
        <p:spPr>
          <a:xfrm>
            <a:off x="4933554" y="2821104"/>
            <a:ext cx="896762"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$100</a:t>
            </a:r>
          </a:p>
        </p:txBody>
      </p:sp>
      <p:sp>
        <p:nvSpPr>
          <p:cNvPr id="30" name="Content Placeholder 2">
            <a:extLst>
              <a:ext uri="{FF2B5EF4-FFF2-40B4-BE49-F238E27FC236}">
                <a16:creationId xmlns:a16="http://schemas.microsoft.com/office/drawing/2014/main" id="{FA44EC31-212B-4518-A2DA-75CDAE78A2B3}"/>
              </a:ext>
            </a:extLst>
          </p:cNvPr>
          <p:cNvSpPr txBox="1">
            <a:spLocks/>
          </p:cNvSpPr>
          <p:nvPr/>
        </p:nvSpPr>
        <p:spPr>
          <a:xfrm>
            <a:off x="7161978" y="2831266"/>
            <a:ext cx="1323487"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$543.2</a:t>
            </a:r>
          </a:p>
        </p:txBody>
      </p:sp>
      <p:sp>
        <p:nvSpPr>
          <p:cNvPr id="31" name="Content Placeholder 2">
            <a:extLst>
              <a:ext uri="{FF2B5EF4-FFF2-40B4-BE49-F238E27FC236}">
                <a16:creationId xmlns:a16="http://schemas.microsoft.com/office/drawing/2014/main" id="{E64A832E-A405-46E5-B873-45347455DCAD}"/>
              </a:ext>
            </a:extLst>
          </p:cNvPr>
          <p:cNvSpPr txBox="1">
            <a:spLocks/>
          </p:cNvSpPr>
          <p:nvPr/>
        </p:nvSpPr>
        <p:spPr>
          <a:xfrm>
            <a:off x="419132" y="3197018"/>
            <a:ext cx="1348591"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$543.2</a:t>
            </a:r>
          </a:p>
        </p:txBody>
      </p:sp>
      <p:sp>
        <p:nvSpPr>
          <p:cNvPr id="32" name="Content Placeholder 2">
            <a:extLst>
              <a:ext uri="{FF2B5EF4-FFF2-40B4-BE49-F238E27FC236}">
                <a16:creationId xmlns:a16="http://schemas.microsoft.com/office/drawing/2014/main" id="{F420CD5C-84C2-4250-BE70-401B292EBFE9}"/>
              </a:ext>
            </a:extLst>
          </p:cNvPr>
          <p:cNvSpPr txBox="1">
            <a:spLocks/>
          </p:cNvSpPr>
          <p:nvPr/>
        </p:nvSpPr>
        <p:spPr>
          <a:xfrm>
            <a:off x="2539183" y="3207180"/>
            <a:ext cx="1683871"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$108.64</a:t>
            </a:r>
          </a:p>
        </p:txBody>
      </p:sp>
      <p:sp>
        <p:nvSpPr>
          <p:cNvPr id="33" name="Content Placeholder 2">
            <a:extLst>
              <a:ext uri="{FF2B5EF4-FFF2-40B4-BE49-F238E27FC236}">
                <a16:creationId xmlns:a16="http://schemas.microsoft.com/office/drawing/2014/main" id="{5063930D-1258-421D-8768-2BC326CAA18F}"/>
              </a:ext>
            </a:extLst>
          </p:cNvPr>
          <p:cNvSpPr txBox="1">
            <a:spLocks/>
          </p:cNvSpPr>
          <p:nvPr/>
        </p:nvSpPr>
        <p:spPr>
          <a:xfrm>
            <a:off x="4936941" y="3197023"/>
            <a:ext cx="896762"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$100</a:t>
            </a:r>
          </a:p>
        </p:txBody>
      </p:sp>
      <p:sp>
        <p:nvSpPr>
          <p:cNvPr id="34" name="Content Placeholder 2">
            <a:extLst>
              <a:ext uri="{FF2B5EF4-FFF2-40B4-BE49-F238E27FC236}">
                <a16:creationId xmlns:a16="http://schemas.microsoft.com/office/drawing/2014/main" id="{EE1CB196-6205-4232-9F11-E3CF384C015F}"/>
              </a:ext>
            </a:extLst>
          </p:cNvPr>
          <p:cNvSpPr txBox="1">
            <a:spLocks/>
          </p:cNvSpPr>
          <p:nvPr/>
        </p:nvSpPr>
        <p:spPr>
          <a:xfrm>
            <a:off x="7178911" y="3220731"/>
            <a:ext cx="1306553"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$551.84</a:t>
            </a:r>
          </a:p>
        </p:txBody>
      </p:sp>
      <p:sp>
        <p:nvSpPr>
          <p:cNvPr id="35" name="Content Placeholder 2">
            <a:extLst>
              <a:ext uri="{FF2B5EF4-FFF2-40B4-BE49-F238E27FC236}">
                <a16:creationId xmlns:a16="http://schemas.microsoft.com/office/drawing/2014/main" id="{726729C7-406C-4893-A4FE-1C61C0411F37}"/>
              </a:ext>
            </a:extLst>
          </p:cNvPr>
          <p:cNvSpPr txBox="1">
            <a:spLocks/>
          </p:cNvSpPr>
          <p:nvPr/>
        </p:nvSpPr>
        <p:spPr>
          <a:xfrm>
            <a:off x="422519" y="3572937"/>
            <a:ext cx="1286231" cy="556301"/>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$551.84</a:t>
            </a:r>
          </a:p>
        </p:txBody>
      </p:sp>
      <p:sp>
        <p:nvSpPr>
          <p:cNvPr id="36" name="Content Placeholder 2">
            <a:extLst>
              <a:ext uri="{FF2B5EF4-FFF2-40B4-BE49-F238E27FC236}">
                <a16:creationId xmlns:a16="http://schemas.microsoft.com/office/drawing/2014/main" id="{52EBA3B8-9D50-41A5-9EE4-E78130F24A21}"/>
              </a:ext>
            </a:extLst>
          </p:cNvPr>
          <p:cNvSpPr txBox="1">
            <a:spLocks/>
          </p:cNvSpPr>
          <p:nvPr/>
        </p:nvSpPr>
        <p:spPr>
          <a:xfrm>
            <a:off x="2542570" y="3583099"/>
            <a:ext cx="1609282"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$110.37</a:t>
            </a:r>
          </a:p>
        </p:txBody>
      </p:sp>
      <p:sp>
        <p:nvSpPr>
          <p:cNvPr id="37" name="Content Placeholder 2">
            <a:extLst>
              <a:ext uri="{FF2B5EF4-FFF2-40B4-BE49-F238E27FC236}">
                <a16:creationId xmlns:a16="http://schemas.microsoft.com/office/drawing/2014/main" id="{B9333132-4424-4468-9BF1-7D852CBF190E}"/>
              </a:ext>
            </a:extLst>
          </p:cNvPr>
          <p:cNvSpPr txBox="1">
            <a:spLocks/>
          </p:cNvSpPr>
          <p:nvPr/>
        </p:nvSpPr>
        <p:spPr>
          <a:xfrm>
            <a:off x="4940328" y="3572942"/>
            <a:ext cx="896762"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$100</a:t>
            </a:r>
          </a:p>
        </p:txBody>
      </p:sp>
      <p:sp>
        <p:nvSpPr>
          <p:cNvPr id="38" name="Rectangle 37">
            <a:extLst>
              <a:ext uri="{FF2B5EF4-FFF2-40B4-BE49-F238E27FC236}">
                <a16:creationId xmlns:a16="http://schemas.microsoft.com/office/drawing/2014/main" id="{F51CF744-68EA-4B28-85D4-36D94CDE85FA}"/>
              </a:ext>
            </a:extLst>
          </p:cNvPr>
          <p:cNvSpPr/>
          <p:nvPr/>
        </p:nvSpPr>
        <p:spPr>
          <a:xfrm>
            <a:off x="95880" y="3989489"/>
            <a:ext cx="8742615" cy="37594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350" dirty="0">
              <a:solidFill>
                <a:schemeClr val="tx1"/>
              </a:solidFill>
            </a:endParaRPr>
          </a:p>
        </p:txBody>
      </p:sp>
      <p:sp>
        <p:nvSpPr>
          <p:cNvPr id="39" name="Rectangle 38">
            <a:extLst>
              <a:ext uri="{FF2B5EF4-FFF2-40B4-BE49-F238E27FC236}">
                <a16:creationId xmlns:a16="http://schemas.microsoft.com/office/drawing/2014/main" id="{745D881A-DBB0-4228-9230-4EFCBBFAA720}"/>
              </a:ext>
            </a:extLst>
          </p:cNvPr>
          <p:cNvSpPr/>
          <p:nvPr/>
        </p:nvSpPr>
        <p:spPr>
          <a:xfrm>
            <a:off x="95880" y="4372185"/>
            <a:ext cx="8742615" cy="37594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350" dirty="0">
              <a:solidFill>
                <a:schemeClr val="tx1"/>
              </a:solidFill>
            </a:endParaRPr>
          </a:p>
        </p:txBody>
      </p:sp>
      <p:sp>
        <p:nvSpPr>
          <p:cNvPr id="40" name="Rectangle 39">
            <a:extLst>
              <a:ext uri="{FF2B5EF4-FFF2-40B4-BE49-F238E27FC236}">
                <a16:creationId xmlns:a16="http://schemas.microsoft.com/office/drawing/2014/main" id="{88EDDA5F-3581-441F-83A9-49551591D263}"/>
              </a:ext>
            </a:extLst>
          </p:cNvPr>
          <p:cNvSpPr/>
          <p:nvPr/>
        </p:nvSpPr>
        <p:spPr>
          <a:xfrm>
            <a:off x="95880" y="4748108"/>
            <a:ext cx="8742615" cy="37594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350" dirty="0">
              <a:solidFill>
                <a:schemeClr val="tx1"/>
              </a:solidFill>
            </a:endParaRPr>
          </a:p>
        </p:txBody>
      </p:sp>
      <p:sp>
        <p:nvSpPr>
          <p:cNvPr id="41" name="Rectangle 40">
            <a:extLst>
              <a:ext uri="{FF2B5EF4-FFF2-40B4-BE49-F238E27FC236}">
                <a16:creationId xmlns:a16="http://schemas.microsoft.com/office/drawing/2014/main" id="{27F384F2-B8AF-401B-9860-9913063C006F}"/>
              </a:ext>
            </a:extLst>
          </p:cNvPr>
          <p:cNvSpPr/>
          <p:nvPr/>
        </p:nvSpPr>
        <p:spPr>
          <a:xfrm>
            <a:off x="95880" y="5124031"/>
            <a:ext cx="8742615" cy="37594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350" dirty="0">
              <a:solidFill>
                <a:schemeClr val="tx1"/>
              </a:solidFill>
            </a:endParaRPr>
          </a:p>
        </p:txBody>
      </p:sp>
      <p:sp>
        <p:nvSpPr>
          <p:cNvPr id="42" name="Rectangle 41">
            <a:extLst>
              <a:ext uri="{FF2B5EF4-FFF2-40B4-BE49-F238E27FC236}">
                <a16:creationId xmlns:a16="http://schemas.microsoft.com/office/drawing/2014/main" id="{2E2CF5F3-AB46-426E-86D6-5C30048949C3}"/>
              </a:ext>
            </a:extLst>
          </p:cNvPr>
          <p:cNvSpPr/>
          <p:nvPr/>
        </p:nvSpPr>
        <p:spPr>
          <a:xfrm>
            <a:off x="95880" y="5499954"/>
            <a:ext cx="8742615" cy="37594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350" dirty="0">
              <a:solidFill>
                <a:schemeClr val="tx1"/>
              </a:solidFill>
            </a:endParaRPr>
          </a:p>
        </p:txBody>
      </p:sp>
      <p:sp>
        <p:nvSpPr>
          <p:cNvPr id="43" name="Content Placeholder 2">
            <a:extLst>
              <a:ext uri="{FF2B5EF4-FFF2-40B4-BE49-F238E27FC236}">
                <a16:creationId xmlns:a16="http://schemas.microsoft.com/office/drawing/2014/main" id="{6FBB2BA8-8646-4284-93C3-43ED1B7412EC}"/>
              </a:ext>
            </a:extLst>
          </p:cNvPr>
          <p:cNvSpPr txBox="1">
            <a:spLocks/>
          </p:cNvSpPr>
          <p:nvPr/>
        </p:nvSpPr>
        <p:spPr>
          <a:xfrm>
            <a:off x="396945" y="3952244"/>
            <a:ext cx="1286231" cy="59088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$562.21</a:t>
            </a:r>
          </a:p>
        </p:txBody>
      </p:sp>
      <p:sp>
        <p:nvSpPr>
          <p:cNvPr id="44" name="Content Placeholder 2">
            <a:extLst>
              <a:ext uri="{FF2B5EF4-FFF2-40B4-BE49-F238E27FC236}">
                <a16:creationId xmlns:a16="http://schemas.microsoft.com/office/drawing/2014/main" id="{261F52C2-C020-491C-9172-0B2BBCE1D33A}"/>
              </a:ext>
            </a:extLst>
          </p:cNvPr>
          <p:cNvSpPr txBox="1">
            <a:spLocks/>
          </p:cNvSpPr>
          <p:nvPr/>
        </p:nvSpPr>
        <p:spPr>
          <a:xfrm>
            <a:off x="2527156" y="3948857"/>
            <a:ext cx="1565113"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$112.44</a:t>
            </a:r>
          </a:p>
        </p:txBody>
      </p:sp>
      <p:sp>
        <p:nvSpPr>
          <p:cNvPr id="45" name="Content Placeholder 2">
            <a:extLst>
              <a:ext uri="{FF2B5EF4-FFF2-40B4-BE49-F238E27FC236}">
                <a16:creationId xmlns:a16="http://schemas.microsoft.com/office/drawing/2014/main" id="{C9C1F658-E8BE-46F7-BFA4-7D1EC7BADD61}"/>
              </a:ext>
            </a:extLst>
          </p:cNvPr>
          <p:cNvSpPr txBox="1">
            <a:spLocks/>
          </p:cNvSpPr>
          <p:nvPr/>
        </p:nvSpPr>
        <p:spPr>
          <a:xfrm>
            <a:off x="4907980" y="3945470"/>
            <a:ext cx="896762"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$100</a:t>
            </a:r>
          </a:p>
        </p:txBody>
      </p:sp>
      <p:sp>
        <p:nvSpPr>
          <p:cNvPr id="46" name="Content Placeholder 2">
            <a:extLst>
              <a:ext uri="{FF2B5EF4-FFF2-40B4-BE49-F238E27FC236}">
                <a16:creationId xmlns:a16="http://schemas.microsoft.com/office/drawing/2014/main" id="{584D1427-9324-4B9F-A5CD-983BBA5C3220}"/>
              </a:ext>
            </a:extLst>
          </p:cNvPr>
          <p:cNvSpPr txBox="1">
            <a:spLocks/>
          </p:cNvSpPr>
          <p:nvPr/>
        </p:nvSpPr>
        <p:spPr>
          <a:xfrm>
            <a:off x="7187202" y="3942083"/>
            <a:ext cx="1293010"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$574.65</a:t>
            </a:r>
          </a:p>
        </p:txBody>
      </p:sp>
      <p:sp>
        <p:nvSpPr>
          <p:cNvPr id="47" name="Content Placeholder 2">
            <a:extLst>
              <a:ext uri="{FF2B5EF4-FFF2-40B4-BE49-F238E27FC236}">
                <a16:creationId xmlns:a16="http://schemas.microsoft.com/office/drawing/2014/main" id="{0E2ED5CC-50A2-4BD3-84B2-BC44B4B6A1BC}"/>
              </a:ext>
            </a:extLst>
          </p:cNvPr>
          <p:cNvSpPr txBox="1">
            <a:spLocks/>
          </p:cNvSpPr>
          <p:nvPr/>
        </p:nvSpPr>
        <p:spPr>
          <a:xfrm>
            <a:off x="407106" y="4334934"/>
            <a:ext cx="1276069" cy="511387"/>
          </a:xfrm>
          <a:prstGeom prst="rect">
            <a:avLst/>
          </a:prstGeom>
        </p:spPr>
        <p:txBody>
          <a:bodyPr vert="horz">
            <a:normAutofit fontScale="925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$574.65</a:t>
            </a:r>
          </a:p>
        </p:txBody>
      </p:sp>
      <p:sp>
        <p:nvSpPr>
          <p:cNvPr id="48" name="Content Placeholder 2">
            <a:extLst>
              <a:ext uri="{FF2B5EF4-FFF2-40B4-BE49-F238E27FC236}">
                <a16:creationId xmlns:a16="http://schemas.microsoft.com/office/drawing/2014/main" id="{3DCA3DA6-921C-42DB-9248-10CAE4FDDD4B}"/>
              </a:ext>
            </a:extLst>
          </p:cNvPr>
          <p:cNvSpPr txBox="1">
            <a:spLocks/>
          </p:cNvSpPr>
          <p:nvPr/>
        </p:nvSpPr>
        <p:spPr>
          <a:xfrm>
            <a:off x="2527157" y="4345096"/>
            <a:ext cx="1161763"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$115</a:t>
            </a:r>
          </a:p>
        </p:txBody>
      </p:sp>
      <p:sp>
        <p:nvSpPr>
          <p:cNvPr id="49" name="Content Placeholder 2">
            <a:extLst>
              <a:ext uri="{FF2B5EF4-FFF2-40B4-BE49-F238E27FC236}">
                <a16:creationId xmlns:a16="http://schemas.microsoft.com/office/drawing/2014/main" id="{B7FA0D1D-AC30-4AF5-9BB2-9027E623F327}"/>
              </a:ext>
            </a:extLst>
          </p:cNvPr>
          <p:cNvSpPr txBox="1">
            <a:spLocks/>
          </p:cNvSpPr>
          <p:nvPr/>
        </p:nvSpPr>
        <p:spPr>
          <a:xfrm>
            <a:off x="4924915" y="4334939"/>
            <a:ext cx="896762"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$100</a:t>
            </a:r>
          </a:p>
        </p:txBody>
      </p:sp>
      <p:sp>
        <p:nvSpPr>
          <p:cNvPr id="50" name="Content Placeholder 2">
            <a:extLst>
              <a:ext uri="{FF2B5EF4-FFF2-40B4-BE49-F238E27FC236}">
                <a16:creationId xmlns:a16="http://schemas.microsoft.com/office/drawing/2014/main" id="{D4211934-25DA-4FA0-A4EA-413BF1F96C39}"/>
              </a:ext>
            </a:extLst>
          </p:cNvPr>
          <p:cNvSpPr txBox="1">
            <a:spLocks/>
          </p:cNvSpPr>
          <p:nvPr/>
        </p:nvSpPr>
        <p:spPr>
          <a:xfrm>
            <a:off x="7166885" y="4358647"/>
            <a:ext cx="1336225"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$589.58</a:t>
            </a:r>
          </a:p>
        </p:txBody>
      </p:sp>
      <p:sp>
        <p:nvSpPr>
          <p:cNvPr id="51" name="Content Placeholder 2">
            <a:extLst>
              <a:ext uri="{FF2B5EF4-FFF2-40B4-BE49-F238E27FC236}">
                <a16:creationId xmlns:a16="http://schemas.microsoft.com/office/drawing/2014/main" id="{6BA81B45-FB11-4737-88B9-55DAFCBE6149}"/>
              </a:ext>
            </a:extLst>
          </p:cNvPr>
          <p:cNvSpPr txBox="1">
            <a:spLocks/>
          </p:cNvSpPr>
          <p:nvPr/>
        </p:nvSpPr>
        <p:spPr>
          <a:xfrm>
            <a:off x="410493" y="4710853"/>
            <a:ext cx="1282841" cy="511387"/>
          </a:xfrm>
          <a:prstGeom prst="rect">
            <a:avLst/>
          </a:prstGeom>
        </p:spPr>
        <p:txBody>
          <a:bodyPr vert="horz">
            <a:normAutofit fontScale="925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$589.58</a:t>
            </a:r>
          </a:p>
        </p:txBody>
      </p:sp>
      <p:sp>
        <p:nvSpPr>
          <p:cNvPr id="52" name="Content Placeholder 2">
            <a:extLst>
              <a:ext uri="{FF2B5EF4-FFF2-40B4-BE49-F238E27FC236}">
                <a16:creationId xmlns:a16="http://schemas.microsoft.com/office/drawing/2014/main" id="{9968E6E4-CD99-4E9A-9718-DE7F6FF3764C}"/>
              </a:ext>
            </a:extLst>
          </p:cNvPr>
          <p:cNvSpPr txBox="1">
            <a:spLocks/>
          </p:cNvSpPr>
          <p:nvPr/>
        </p:nvSpPr>
        <p:spPr>
          <a:xfrm>
            <a:off x="2530544" y="4721015"/>
            <a:ext cx="1161763"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$118</a:t>
            </a:r>
          </a:p>
        </p:txBody>
      </p:sp>
      <p:sp>
        <p:nvSpPr>
          <p:cNvPr id="53" name="Content Placeholder 2">
            <a:extLst>
              <a:ext uri="{FF2B5EF4-FFF2-40B4-BE49-F238E27FC236}">
                <a16:creationId xmlns:a16="http://schemas.microsoft.com/office/drawing/2014/main" id="{94B17784-8E33-4B82-BC1C-5A6B4777E036}"/>
              </a:ext>
            </a:extLst>
          </p:cNvPr>
          <p:cNvSpPr txBox="1">
            <a:spLocks/>
          </p:cNvSpPr>
          <p:nvPr/>
        </p:nvSpPr>
        <p:spPr>
          <a:xfrm>
            <a:off x="4928302" y="4710858"/>
            <a:ext cx="896762"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$100</a:t>
            </a:r>
          </a:p>
        </p:txBody>
      </p:sp>
      <p:sp>
        <p:nvSpPr>
          <p:cNvPr id="54" name="Content Placeholder 2">
            <a:extLst>
              <a:ext uri="{FF2B5EF4-FFF2-40B4-BE49-F238E27FC236}">
                <a16:creationId xmlns:a16="http://schemas.microsoft.com/office/drawing/2014/main" id="{ABDC24C5-C771-4325-9FF1-922BB6292BFA}"/>
              </a:ext>
            </a:extLst>
          </p:cNvPr>
          <p:cNvSpPr txBox="1">
            <a:spLocks/>
          </p:cNvSpPr>
          <p:nvPr/>
        </p:nvSpPr>
        <p:spPr>
          <a:xfrm>
            <a:off x="7156726" y="4721020"/>
            <a:ext cx="1323487"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$607.50</a:t>
            </a:r>
          </a:p>
        </p:txBody>
      </p:sp>
      <p:sp>
        <p:nvSpPr>
          <p:cNvPr id="55" name="Content Placeholder 2">
            <a:extLst>
              <a:ext uri="{FF2B5EF4-FFF2-40B4-BE49-F238E27FC236}">
                <a16:creationId xmlns:a16="http://schemas.microsoft.com/office/drawing/2014/main" id="{8AA63CD1-73A6-4B4C-9588-69B5626C8984}"/>
              </a:ext>
            </a:extLst>
          </p:cNvPr>
          <p:cNvSpPr txBox="1">
            <a:spLocks/>
          </p:cNvSpPr>
          <p:nvPr/>
        </p:nvSpPr>
        <p:spPr>
          <a:xfrm>
            <a:off x="413880" y="5086772"/>
            <a:ext cx="1348591"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$607.50</a:t>
            </a:r>
          </a:p>
          <a:p>
            <a:pPr marL="0" indent="0">
              <a:buFont typeface="Wingdings"/>
              <a:buNone/>
            </a:pPr>
            <a:endParaRPr lang="en-CA" dirty="0">
              <a:solidFill>
                <a:srgbClr val="FF0000"/>
              </a:solidFill>
            </a:endParaRPr>
          </a:p>
        </p:txBody>
      </p:sp>
      <p:sp>
        <p:nvSpPr>
          <p:cNvPr id="56" name="Content Placeholder 2">
            <a:extLst>
              <a:ext uri="{FF2B5EF4-FFF2-40B4-BE49-F238E27FC236}">
                <a16:creationId xmlns:a16="http://schemas.microsoft.com/office/drawing/2014/main" id="{39F774E4-8BEA-4DB1-914F-D5A7AC1AE05E}"/>
              </a:ext>
            </a:extLst>
          </p:cNvPr>
          <p:cNvSpPr txBox="1">
            <a:spLocks/>
          </p:cNvSpPr>
          <p:nvPr/>
        </p:nvSpPr>
        <p:spPr>
          <a:xfrm>
            <a:off x="2533931" y="5096934"/>
            <a:ext cx="1683871"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$121.5</a:t>
            </a:r>
          </a:p>
        </p:txBody>
      </p:sp>
      <p:sp>
        <p:nvSpPr>
          <p:cNvPr id="57" name="Content Placeholder 2">
            <a:extLst>
              <a:ext uri="{FF2B5EF4-FFF2-40B4-BE49-F238E27FC236}">
                <a16:creationId xmlns:a16="http://schemas.microsoft.com/office/drawing/2014/main" id="{B7022796-9D6A-42A7-AA9B-44FD0B129BEC}"/>
              </a:ext>
            </a:extLst>
          </p:cNvPr>
          <p:cNvSpPr txBox="1">
            <a:spLocks/>
          </p:cNvSpPr>
          <p:nvPr/>
        </p:nvSpPr>
        <p:spPr>
          <a:xfrm>
            <a:off x="4931689" y="5086777"/>
            <a:ext cx="896762"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$100</a:t>
            </a:r>
          </a:p>
        </p:txBody>
      </p:sp>
      <p:sp>
        <p:nvSpPr>
          <p:cNvPr id="58" name="Content Placeholder 2">
            <a:extLst>
              <a:ext uri="{FF2B5EF4-FFF2-40B4-BE49-F238E27FC236}">
                <a16:creationId xmlns:a16="http://schemas.microsoft.com/office/drawing/2014/main" id="{8F411AAA-0942-4D5F-8E68-C7AF975F1BDB}"/>
              </a:ext>
            </a:extLst>
          </p:cNvPr>
          <p:cNvSpPr txBox="1">
            <a:spLocks/>
          </p:cNvSpPr>
          <p:nvPr/>
        </p:nvSpPr>
        <p:spPr>
          <a:xfrm>
            <a:off x="7173659" y="5110485"/>
            <a:ext cx="1306553"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$629</a:t>
            </a:r>
          </a:p>
        </p:txBody>
      </p:sp>
      <p:sp>
        <p:nvSpPr>
          <p:cNvPr id="59" name="Content Placeholder 2">
            <a:extLst>
              <a:ext uri="{FF2B5EF4-FFF2-40B4-BE49-F238E27FC236}">
                <a16:creationId xmlns:a16="http://schemas.microsoft.com/office/drawing/2014/main" id="{B6A76CF4-EBE6-4EBE-8024-2834E7FB67C1}"/>
              </a:ext>
            </a:extLst>
          </p:cNvPr>
          <p:cNvSpPr txBox="1">
            <a:spLocks/>
          </p:cNvSpPr>
          <p:nvPr/>
        </p:nvSpPr>
        <p:spPr>
          <a:xfrm>
            <a:off x="417268" y="5462691"/>
            <a:ext cx="896762"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$629</a:t>
            </a:r>
          </a:p>
        </p:txBody>
      </p:sp>
      <p:sp>
        <p:nvSpPr>
          <p:cNvPr id="60" name="Content Placeholder 2">
            <a:extLst>
              <a:ext uri="{FF2B5EF4-FFF2-40B4-BE49-F238E27FC236}">
                <a16:creationId xmlns:a16="http://schemas.microsoft.com/office/drawing/2014/main" id="{5953EB33-F4E9-4301-A6AE-68367CF9544E}"/>
              </a:ext>
            </a:extLst>
          </p:cNvPr>
          <p:cNvSpPr txBox="1">
            <a:spLocks/>
          </p:cNvSpPr>
          <p:nvPr/>
        </p:nvSpPr>
        <p:spPr>
          <a:xfrm>
            <a:off x="2537318" y="5472853"/>
            <a:ext cx="1609282"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$125.8</a:t>
            </a:r>
          </a:p>
        </p:txBody>
      </p:sp>
      <p:sp>
        <p:nvSpPr>
          <p:cNvPr id="61" name="Content Placeholder 2">
            <a:extLst>
              <a:ext uri="{FF2B5EF4-FFF2-40B4-BE49-F238E27FC236}">
                <a16:creationId xmlns:a16="http://schemas.microsoft.com/office/drawing/2014/main" id="{E5C300AC-5751-4C70-9BAE-51E40215C22C}"/>
              </a:ext>
            </a:extLst>
          </p:cNvPr>
          <p:cNvSpPr txBox="1">
            <a:spLocks/>
          </p:cNvSpPr>
          <p:nvPr/>
        </p:nvSpPr>
        <p:spPr>
          <a:xfrm>
            <a:off x="4935076" y="5462696"/>
            <a:ext cx="896762"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$100</a:t>
            </a:r>
          </a:p>
        </p:txBody>
      </p:sp>
      <p:sp>
        <p:nvSpPr>
          <p:cNvPr id="62" name="Rectangle 61">
            <a:extLst>
              <a:ext uri="{FF2B5EF4-FFF2-40B4-BE49-F238E27FC236}">
                <a16:creationId xmlns:a16="http://schemas.microsoft.com/office/drawing/2014/main" id="{3F754F6F-1D83-4DEB-9892-E1BA8A9F65C6}"/>
              </a:ext>
            </a:extLst>
          </p:cNvPr>
          <p:cNvSpPr/>
          <p:nvPr/>
        </p:nvSpPr>
        <p:spPr>
          <a:xfrm>
            <a:off x="95880" y="5875842"/>
            <a:ext cx="8742615" cy="37594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350" dirty="0">
              <a:solidFill>
                <a:schemeClr val="tx1"/>
              </a:solidFill>
            </a:endParaRPr>
          </a:p>
        </p:txBody>
      </p:sp>
      <p:sp>
        <p:nvSpPr>
          <p:cNvPr id="63" name="Content Placeholder 2">
            <a:extLst>
              <a:ext uri="{FF2B5EF4-FFF2-40B4-BE49-F238E27FC236}">
                <a16:creationId xmlns:a16="http://schemas.microsoft.com/office/drawing/2014/main" id="{114158FB-6B7E-4BAD-A036-C2C8F54EC22E}"/>
              </a:ext>
            </a:extLst>
          </p:cNvPr>
          <p:cNvSpPr txBox="1">
            <a:spLocks/>
          </p:cNvSpPr>
          <p:nvPr/>
        </p:nvSpPr>
        <p:spPr>
          <a:xfrm>
            <a:off x="417267" y="5838579"/>
            <a:ext cx="1242201"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$654.8</a:t>
            </a:r>
          </a:p>
        </p:txBody>
      </p:sp>
      <p:sp>
        <p:nvSpPr>
          <p:cNvPr id="64" name="Content Placeholder 2">
            <a:extLst>
              <a:ext uri="{FF2B5EF4-FFF2-40B4-BE49-F238E27FC236}">
                <a16:creationId xmlns:a16="http://schemas.microsoft.com/office/drawing/2014/main" id="{20EE63B7-332D-4A05-B821-2B2D8D3B5C90}"/>
              </a:ext>
            </a:extLst>
          </p:cNvPr>
          <p:cNvSpPr txBox="1">
            <a:spLocks/>
          </p:cNvSpPr>
          <p:nvPr/>
        </p:nvSpPr>
        <p:spPr>
          <a:xfrm>
            <a:off x="2537318" y="5848741"/>
            <a:ext cx="1609282"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$130.96</a:t>
            </a:r>
          </a:p>
        </p:txBody>
      </p:sp>
      <p:sp>
        <p:nvSpPr>
          <p:cNvPr id="65" name="Content Placeholder 2">
            <a:extLst>
              <a:ext uri="{FF2B5EF4-FFF2-40B4-BE49-F238E27FC236}">
                <a16:creationId xmlns:a16="http://schemas.microsoft.com/office/drawing/2014/main" id="{702FA676-1876-48B6-A40C-059467DDE857}"/>
              </a:ext>
            </a:extLst>
          </p:cNvPr>
          <p:cNvSpPr txBox="1">
            <a:spLocks/>
          </p:cNvSpPr>
          <p:nvPr/>
        </p:nvSpPr>
        <p:spPr>
          <a:xfrm>
            <a:off x="4935076" y="5838584"/>
            <a:ext cx="896762" cy="542965"/>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$100</a:t>
            </a:r>
          </a:p>
        </p:txBody>
      </p:sp>
      <p:sp>
        <p:nvSpPr>
          <p:cNvPr id="66" name="Rectangle 65">
            <a:extLst>
              <a:ext uri="{FF2B5EF4-FFF2-40B4-BE49-F238E27FC236}">
                <a16:creationId xmlns:a16="http://schemas.microsoft.com/office/drawing/2014/main" id="{A6AC199D-08B6-48BD-81C8-D6CE2E6E18F0}"/>
              </a:ext>
            </a:extLst>
          </p:cNvPr>
          <p:cNvSpPr/>
          <p:nvPr/>
        </p:nvSpPr>
        <p:spPr>
          <a:xfrm>
            <a:off x="95880" y="6251730"/>
            <a:ext cx="8742615" cy="37594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350" dirty="0">
              <a:solidFill>
                <a:schemeClr val="tx1"/>
              </a:solidFill>
            </a:endParaRPr>
          </a:p>
        </p:txBody>
      </p:sp>
      <p:sp>
        <p:nvSpPr>
          <p:cNvPr id="67" name="Content Placeholder 2">
            <a:extLst>
              <a:ext uri="{FF2B5EF4-FFF2-40B4-BE49-F238E27FC236}">
                <a16:creationId xmlns:a16="http://schemas.microsoft.com/office/drawing/2014/main" id="{000FA1BA-B643-4197-85B8-162B88F27155}"/>
              </a:ext>
            </a:extLst>
          </p:cNvPr>
          <p:cNvSpPr txBox="1">
            <a:spLocks/>
          </p:cNvSpPr>
          <p:nvPr/>
        </p:nvSpPr>
        <p:spPr>
          <a:xfrm>
            <a:off x="417267" y="6214467"/>
            <a:ext cx="1345203"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$685.75</a:t>
            </a:r>
          </a:p>
        </p:txBody>
      </p:sp>
      <p:sp>
        <p:nvSpPr>
          <p:cNvPr id="68" name="Content Placeholder 2">
            <a:extLst>
              <a:ext uri="{FF2B5EF4-FFF2-40B4-BE49-F238E27FC236}">
                <a16:creationId xmlns:a16="http://schemas.microsoft.com/office/drawing/2014/main" id="{06F61DEC-17A8-4A5F-B256-3293CA5D2E04}"/>
              </a:ext>
            </a:extLst>
          </p:cNvPr>
          <p:cNvSpPr txBox="1">
            <a:spLocks/>
          </p:cNvSpPr>
          <p:nvPr/>
        </p:nvSpPr>
        <p:spPr>
          <a:xfrm>
            <a:off x="2537318" y="6224629"/>
            <a:ext cx="1609282"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$137.15</a:t>
            </a:r>
          </a:p>
        </p:txBody>
      </p:sp>
      <p:sp>
        <p:nvSpPr>
          <p:cNvPr id="69" name="Content Placeholder 2">
            <a:extLst>
              <a:ext uri="{FF2B5EF4-FFF2-40B4-BE49-F238E27FC236}">
                <a16:creationId xmlns:a16="http://schemas.microsoft.com/office/drawing/2014/main" id="{386377B6-94FF-4CF7-9501-37AF622D05C0}"/>
              </a:ext>
            </a:extLst>
          </p:cNvPr>
          <p:cNvSpPr txBox="1">
            <a:spLocks/>
          </p:cNvSpPr>
          <p:nvPr/>
        </p:nvSpPr>
        <p:spPr>
          <a:xfrm>
            <a:off x="4935076" y="6214472"/>
            <a:ext cx="896762"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$100</a:t>
            </a:r>
          </a:p>
        </p:txBody>
      </p:sp>
      <p:sp>
        <p:nvSpPr>
          <p:cNvPr id="71" name="Content Placeholder 2">
            <a:extLst>
              <a:ext uri="{FF2B5EF4-FFF2-40B4-BE49-F238E27FC236}">
                <a16:creationId xmlns:a16="http://schemas.microsoft.com/office/drawing/2014/main" id="{6E04535A-A56E-4796-B9C0-AB4B069A403A}"/>
              </a:ext>
            </a:extLst>
          </p:cNvPr>
          <p:cNvSpPr txBox="1">
            <a:spLocks/>
          </p:cNvSpPr>
          <p:nvPr/>
        </p:nvSpPr>
        <p:spPr>
          <a:xfrm>
            <a:off x="7196558" y="3575261"/>
            <a:ext cx="1306553"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$562.21</a:t>
            </a:r>
          </a:p>
        </p:txBody>
      </p:sp>
      <p:sp>
        <p:nvSpPr>
          <p:cNvPr id="72" name="Content Placeholder 2">
            <a:extLst>
              <a:ext uri="{FF2B5EF4-FFF2-40B4-BE49-F238E27FC236}">
                <a16:creationId xmlns:a16="http://schemas.microsoft.com/office/drawing/2014/main" id="{0D2B8485-93A3-4188-BDE7-6D47C42ED016}"/>
              </a:ext>
            </a:extLst>
          </p:cNvPr>
          <p:cNvSpPr txBox="1">
            <a:spLocks/>
          </p:cNvSpPr>
          <p:nvPr/>
        </p:nvSpPr>
        <p:spPr>
          <a:xfrm>
            <a:off x="7239434" y="5474637"/>
            <a:ext cx="1317425"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$654.8</a:t>
            </a:r>
          </a:p>
        </p:txBody>
      </p:sp>
      <p:sp>
        <p:nvSpPr>
          <p:cNvPr id="73" name="Content Placeholder 2">
            <a:extLst>
              <a:ext uri="{FF2B5EF4-FFF2-40B4-BE49-F238E27FC236}">
                <a16:creationId xmlns:a16="http://schemas.microsoft.com/office/drawing/2014/main" id="{B8ED10A7-9958-4354-895F-2F2BFBFA9A7B}"/>
              </a:ext>
            </a:extLst>
          </p:cNvPr>
          <p:cNvSpPr txBox="1">
            <a:spLocks/>
          </p:cNvSpPr>
          <p:nvPr/>
        </p:nvSpPr>
        <p:spPr>
          <a:xfrm>
            <a:off x="7237834" y="5848414"/>
            <a:ext cx="1317425"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685.75</a:t>
            </a:r>
          </a:p>
        </p:txBody>
      </p:sp>
      <p:sp>
        <p:nvSpPr>
          <p:cNvPr id="74" name="Content Placeholder 2">
            <a:extLst>
              <a:ext uri="{FF2B5EF4-FFF2-40B4-BE49-F238E27FC236}">
                <a16:creationId xmlns:a16="http://schemas.microsoft.com/office/drawing/2014/main" id="{CE4C5888-0A81-4807-9695-8F28CB1ED10A}"/>
              </a:ext>
            </a:extLst>
          </p:cNvPr>
          <p:cNvSpPr txBox="1">
            <a:spLocks/>
          </p:cNvSpPr>
          <p:nvPr/>
        </p:nvSpPr>
        <p:spPr>
          <a:xfrm>
            <a:off x="7207359" y="6231816"/>
            <a:ext cx="1317425" cy="5113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dirty="0">
                <a:solidFill>
                  <a:srgbClr val="FF0000"/>
                </a:solidFill>
              </a:rPr>
              <a:t>$722.90</a:t>
            </a:r>
          </a:p>
        </p:txBody>
      </p:sp>
    </p:spTree>
    <p:extLst>
      <p:ext uri="{BB962C8B-B14F-4D97-AF65-F5344CB8AC3E}">
        <p14:creationId xmlns:p14="http://schemas.microsoft.com/office/powerpoint/2010/main" val="332116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fade">
                                      <p:cBhvr>
                                        <p:cTn id="58" dur="500"/>
                                        <p:tgtEl>
                                          <p:spTgt spid="6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500"/>
                                        <p:tgtEl>
                                          <p:spTgt spid="6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500"/>
                                        <p:tgtEl>
                                          <p:spTgt spid="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500"/>
                                        <p:tgtEl>
                                          <p:spTgt spid="1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500"/>
                                        <p:tgtEl>
                                          <p:spTgt spid="2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500"/>
                                        <p:tgtEl>
                                          <p:spTgt spid="2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fade">
                                      <p:cBhvr>
                                        <p:cTn id="90" dur="500"/>
                                        <p:tgtEl>
                                          <p:spTgt spid="3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5"/>
                                        </p:tgtEl>
                                        <p:attrNameLst>
                                          <p:attrName>style.visibility</p:attrName>
                                        </p:attrNameLst>
                                      </p:cBhvr>
                                      <p:to>
                                        <p:strVal val="visible"/>
                                      </p:to>
                                    </p:set>
                                    <p:animEffect transition="in" filter="fade">
                                      <p:cBhvr>
                                        <p:cTn id="93" dur="500"/>
                                        <p:tgtEl>
                                          <p:spTgt spid="4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500"/>
                                        <p:tgtEl>
                                          <p:spTgt spid="49"/>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fade">
                                      <p:cBhvr>
                                        <p:cTn id="99" dur="500"/>
                                        <p:tgtEl>
                                          <p:spTgt spid="5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fade">
                                      <p:cBhvr>
                                        <p:cTn id="102" dur="500"/>
                                        <p:tgtEl>
                                          <p:spTgt spid="5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61"/>
                                        </p:tgtEl>
                                        <p:attrNameLst>
                                          <p:attrName>style.visibility</p:attrName>
                                        </p:attrNameLst>
                                      </p:cBhvr>
                                      <p:to>
                                        <p:strVal val="visible"/>
                                      </p:to>
                                    </p:set>
                                    <p:animEffect transition="in" filter="fade">
                                      <p:cBhvr>
                                        <p:cTn id="105" dur="500"/>
                                        <p:tgtEl>
                                          <p:spTgt spid="6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65"/>
                                        </p:tgtEl>
                                        <p:attrNameLst>
                                          <p:attrName>style.visibility</p:attrName>
                                        </p:attrNameLst>
                                      </p:cBhvr>
                                      <p:to>
                                        <p:strVal val="visible"/>
                                      </p:to>
                                    </p:set>
                                    <p:animEffect transition="in" filter="fade">
                                      <p:cBhvr>
                                        <p:cTn id="108" dur="500"/>
                                        <p:tgtEl>
                                          <p:spTgt spid="65"/>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69"/>
                                        </p:tgtEl>
                                        <p:attrNameLst>
                                          <p:attrName>style.visibility</p:attrName>
                                        </p:attrNameLst>
                                      </p:cBhvr>
                                      <p:to>
                                        <p:strVal val="visible"/>
                                      </p:to>
                                    </p:set>
                                    <p:animEffect transition="in" filter="fade">
                                      <p:cBhvr>
                                        <p:cTn id="111" dur="500"/>
                                        <p:tgtEl>
                                          <p:spTgt spid="69"/>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19"/>
                                        </p:tgtEl>
                                        <p:attrNameLst>
                                          <p:attrName>style.visibility</p:attrName>
                                        </p:attrNameLst>
                                      </p:cBhvr>
                                      <p:to>
                                        <p:strVal val="visible"/>
                                      </p:to>
                                    </p:set>
                                    <p:animEffect transition="in" filter="fade">
                                      <p:cBhvr>
                                        <p:cTn id="116" dur="500"/>
                                        <p:tgtEl>
                                          <p:spTgt spid="19"/>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20"/>
                                        </p:tgtEl>
                                        <p:attrNameLst>
                                          <p:attrName>style.visibility</p:attrName>
                                        </p:attrNameLst>
                                      </p:cBhvr>
                                      <p:to>
                                        <p:strVal val="visible"/>
                                      </p:to>
                                    </p:set>
                                    <p:animEffect transition="in" filter="fade">
                                      <p:cBhvr>
                                        <p:cTn id="121" dur="500"/>
                                        <p:tgtEl>
                                          <p:spTgt spid="20"/>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2"/>
                                        </p:tgtEl>
                                        <p:attrNameLst>
                                          <p:attrName>style.visibility</p:attrName>
                                        </p:attrNameLst>
                                      </p:cBhvr>
                                      <p:to>
                                        <p:strVal val="visible"/>
                                      </p:to>
                                    </p:set>
                                    <p:animEffect transition="in" filter="fade">
                                      <p:cBhvr>
                                        <p:cTn id="126" dur="500"/>
                                        <p:tgtEl>
                                          <p:spTgt spid="22"/>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23"/>
                                        </p:tgtEl>
                                        <p:attrNameLst>
                                          <p:attrName>style.visibility</p:attrName>
                                        </p:attrNameLst>
                                      </p:cBhvr>
                                      <p:to>
                                        <p:strVal val="visible"/>
                                      </p:to>
                                    </p:set>
                                    <p:animEffect transition="in" filter="fade">
                                      <p:cBhvr>
                                        <p:cTn id="131" dur="500"/>
                                        <p:tgtEl>
                                          <p:spTgt spid="23"/>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24"/>
                                        </p:tgtEl>
                                        <p:attrNameLst>
                                          <p:attrName>style.visibility</p:attrName>
                                        </p:attrNameLst>
                                      </p:cBhvr>
                                      <p:to>
                                        <p:strVal val="visible"/>
                                      </p:to>
                                    </p:set>
                                    <p:animEffect transition="in" filter="fade">
                                      <p:cBhvr>
                                        <p:cTn id="136" dur="500"/>
                                        <p:tgtEl>
                                          <p:spTgt spid="24"/>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26"/>
                                        </p:tgtEl>
                                        <p:attrNameLst>
                                          <p:attrName>style.visibility</p:attrName>
                                        </p:attrNameLst>
                                      </p:cBhvr>
                                      <p:to>
                                        <p:strVal val="visible"/>
                                      </p:to>
                                    </p:set>
                                    <p:animEffect transition="in" filter="fade">
                                      <p:cBhvr>
                                        <p:cTn id="141" dur="500"/>
                                        <p:tgtEl>
                                          <p:spTgt spid="26"/>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27"/>
                                        </p:tgtEl>
                                        <p:attrNameLst>
                                          <p:attrName>style.visibility</p:attrName>
                                        </p:attrNameLst>
                                      </p:cBhvr>
                                      <p:to>
                                        <p:strVal val="visible"/>
                                      </p:to>
                                    </p:set>
                                    <p:animEffect transition="in" filter="fade">
                                      <p:cBhvr>
                                        <p:cTn id="146" dur="500"/>
                                        <p:tgtEl>
                                          <p:spTgt spid="27"/>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28"/>
                                        </p:tgtEl>
                                        <p:attrNameLst>
                                          <p:attrName>style.visibility</p:attrName>
                                        </p:attrNameLst>
                                      </p:cBhvr>
                                      <p:to>
                                        <p:strVal val="visible"/>
                                      </p:to>
                                    </p:set>
                                    <p:animEffect transition="in" filter="fade">
                                      <p:cBhvr>
                                        <p:cTn id="151" dur="500"/>
                                        <p:tgtEl>
                                          <p:spTgt spid="28"/>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30"/>
                                        </p:tgtEl>
                                        <p:attrNameLst>
                                          <p:attrName>style.visibility</p:attrName>
                                        </p:attrNameLst>
                                      </p:cBhvr>
                                      <p:to>
                                        <p:strVal val="visible"/>
                                      </p:to>
                                    </p:set>
                                    <p:animEffect transition="in" filter="fade">
                                      <p:cBhvr>
                                        <p:cTn id="156" dur="500"/>
                                        <p:tgtEl>
                                          <p:spTgt spid="30"/>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31"/>
                                        </p:tgtEl>
                                        <p:attrNameLst>
                                          <p:attrName>style.visibility</p:attrName>
                                        </p:attrNameLst>
                                      </p:cBhvr>
                                      <p:to>
                                        <p:strVal val="visible"/>
                                      </p:to>
                                    </p:set>
                                    <p:animEffect transition="in" filter="fade">
                                      <p:cBhvr>
                                        <p:cTn id="161" dur="500"/>
                                        <p:tgtEl>
                                          <p:spTgt spid="31"/>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32"/>
                                        </p:tgtEl>
                                        <p:attrNameLst>
                                          <p:attrName>style.visibility</p:attrName>
                                        </p:attrNameLst>
                                      </p:cBhvr>
                                      <p:to>
                                        <p:strVal val="visible"/>
                                      </p:to>
                                    </p:set>
                                    <p:animEffect transition="in" filter="fade">
                                      <p:cBhvr>
                                        <p:cTn id="166" dur="500"/>
                                        <p:tgtEl>
                                          <p:spTgt spid="32"/>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0" nodeType="clickEffect">
                                  <p:stCondLst>
                                    <p:cond delay="0"/>
                                  </p:stCondLst>
                                  <p:childTnLst>
                                    <p:set>
                                      <p:cBhvr>
                                        <p:cTn id="170" dur="1" fill="hold">
                                          <p:stCondLst>
                                            <p:cond delay="0"/>
                                          </p:stCondLst>
                                        </p:cTn>
                                        <p:tgtEl>
                                          <p:spTgt spid="34"/>
                                        </p:tgtEl>
                                        <p:attrNameLst>
                                          <p:attrName>style.visibility</p:attrName>
                                        </p:attrNameLst>
                                      </p:cBhvr>
                                      <p:to>
                                        <p:strVal val="visible"/>
                                      </p:to>
                                    </p:set>
                                    <p:animEffect transition="in" filter="fade">
                                      <p:cBhvr>
                                        <p:cTn id="171" dur="500"/>
                                        <p:tgtEl>
                                          <p:spTgt spid="34"/>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35"/>
                                        </p:tgtEl>
                                        <p:attrNameLst>
                                          <p:attrName>style.visibility</p:attrName>
                                        </p:attrNameLst>
                                      </p:cBhvr>
                                      <p:to>
                                        <p:strVal val="visible"/>
                                      </p:to>
                                    </p:set>
                                    <p:animEffect transition="in" filter="fade">
                                      <p:cBhvr>
                                        <p:cTn id="176" dur="500"/>
                                        <p:tgtEl>
                                          <p:spTgt spid="35"/>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36"/>
                                        </p:tgtEl>
                                        <p:attrNameLst>
                                          <p:attrName>style.visibility</p:attrName>
                                        </p:attrNameLst>
                                      </p:cBhvr>
                                      <p:to>
                                        <p:strVal val="visible"/>
                                      </p:to>
                                    </p:set>
                                    <p:animEffect transition="in" filter="fade">
                                      <p:cBhvr>
                                        <p:cTn id="181" dur="500"/>
                                        <p:tgtEl>
                                          <p:spTgt spid="36"/>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grpId="0" nodeType="clickEffect">
                                  <p:stCondLst>
                                    <p:cond delay="0"/>
                                  </p:stCondLst>
                                  <p:childTnLst>
                                    <p:set>
                                      <p:cBhvr>
                                        <p:cTn id="185" dur="1" fill="hold">
                                          <p:stCondLst>
                                            <p:cond delay="0"/>
                                          </p:stCondLst>
                                        </p:cTn>
                                        <p:tgtEl>
                                          <p:spTgt spid="71"/>
                                        </p:tgtEl>
                                        <p:attrNameLst>
                                          <p:attrName>style.visibility</p:attrName>
                                        </p:attrNameLst>
                                      </p:cBhvr>
                                      <p:to>
                                        <p:strVal val="visible"/>
                                      </p:to>
                                    </p:set>
                                    <p:animEffect transition="in" filter="fade">
                                      <p:cBhvr>
                                        <p:cTn id="186" dur="500"/>
                                        <p:tgtEl>
                                          <p:spTgt spid="71"/>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grpId="0" nodeType="clickEffect">
                                  <p:stCondLst>
                                    <p:cond delay="0"/>
                                  </p:stCondLst>
                                  <p:childTnLst>
                                    <p:set>
                                      <p:cBhvr>
                                        <p:cTn id="190" dur="1" fill="hold">
                                          <p:stCondLst>
                                            <p:cond delay="0"/>
                                          </p:stCondLst>
                                        </p:cTn>
                                        <p:tgtEl>
                                          <p:spTgt spid="43"/>
                                        </p:tgtEl>
                                        <p:attrNameLst>
                                          <p:attrName>style.visibility</p:attrName>
                                        </p:attrNameLst>
                                      </p:cBhvr>
                                      <p:to>
                                        <p:strVal val="visible"/>
                                      </p:to>
                                    </p:set>
                                    <p:animEffect transition="in" filter="fade">
                                      <p:cBhvr>
                                        <p:cTn id="191" dur="500"/>
                                        <p:tgtEl>
                                          <p:spTgt spid="43"/>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grpId="0" nodeType="clickEffect">
                                  <p:stCondLst>
                                    <p:cond delay="0"/>
                                  </p:stCondLst>
                                  <p:childTnLst>
                                    <p:set>
                                      <p:cBhvr>
                                        <p:cTn id="195" dur="1" fill="hold">
                                          <p:stCondLst>
                                            <p:cond delay="0"/>
                                          </p:stCondLst>
                                        </p:cTn>
                                        <p:tgtEl>
                                          <p:spTgt spid="44"/>
                                        </p:tgtEl>
                                        <p:attrNameLst>
                                          <p:attrName>style.visibility</p:attrName>
                                        </p:attrNameLst>
                                      </p:cBhvr>
                                      <p:to>
                                        <p:strVal val="visible"/>
                                      </p:to>
                                    </p:set>
                                    <p:animEffect transition="in" filter="fade">
                                      <p:cBhvr>
                                        <p:cTn id="196" dur="500"/>
                                        <p:tgtEl>
                                          <p:spTgt spid="44"/>
                                        </p:tgtEl>
                                      </p:cBhvr>
                                    </p:animEffect>
                                  </p:childTnLst>
                                </p:cTn>
                              </p:par>
                            </p:childTnLst>
                          </p:cTn>
                        </p:par>
                      </p:childTnLst>
                    </p:cTn>
                  </p:par>
                  <p:par>
                    <p:cTn id="197" fill="hold">
                      <p:stCondLst>
                        <p:cond delay="indefinite"/>
                      </p:stCondLst>
                      <p:childTnLst>
                        <p:par>
                          <p:cTn id="198" fill="hold">
                            <p:stCondLst>
                              <p:cond delay="0"/>
                            </p:stCondLst>
                            <p:childTnLst>
                              <p:par>
                                <p:cTn id="199" presetID="10" presetClass="entr" presetSubtype="0" fill="hold" grpId="0" nodeType="clickEffect">
                                  <p:stCondLst>
                                    <p:cond delay="0"/>
                                  </p:stCondLst>
                                  <p:childTnLst>
                                    <p:set>
                                      <p:cBhvr>
                                        <p:cTn id="200" dur="1" fill="hold">
                                          <p:stCondLst>
                                            <p:cond delay="0"/>
                                          </p:stCondLst>
                                        </p:cTn>
                                        <p:tgtEl>
                                          <p:spTgt spid="46"/>
                                        </p:tgtEl>
                                        <p:attrNameLst>
                                          <p:attrName>style.visibility</p:attrName>
                                        </p:attrNameLst>
                                      </p:cBhvr>
                                      <p:to>
                                        <p:strVal val="visible"/>
                                      </p:to>
                                    </p:set>
                                    <p:animEffect transition="in" filter="fade">
                                      <p:cBhvr>
                                        <p:cTn id="201" dur="500"/>
                                        <p:tgtEl>
                                          <p:spTgt spid="46"/>
                                        </p:tgtEl>
                                      </p:cBhvr>
                                    </p:animEffec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grpId="0" nodeType="clickEffect">
                                  <p:stCondLst>
                                    <p:cond delay="0"/>
                                  </p:stCondLst>
                                  <p:childTnLst>
                                    <p:set>
                                      <p:cBhvr>
                                        <p:cTn id="205" dur="1" fill="hold">
                                          <p:stCondLst>
                                            <p:cond delay="0"/>
                                          </p:stCondLst>
                                        </p:cTn>
                                        <p:tgtEl>
                                          <p:spTgt spid="47"/>
                                        </p:tgtEl>
                                        <p:attrNameLst>
                                          <p:attrName>style.visibility</p:attrName>
                                        </p:attrNameLst>
                                      </p:cBhvr>
                                      <p:to>
                                        <p:strVal val="visible"/>
                                      </p:to>
                                    </p:set>
                                    <p:animEffect transition="in" filter="fade">
                                      <p:cBhvr>
                                        <p:cTn id="206" dur="500"/>
                                        <p:tgtEl>
                                          <p:spTgt spid="47"/>
                                        </p:tgtEl>
                                      </p:cBhvr>
                                    </p:animEffect>
                                  </p:childTnLst>
                                </p:cTn>
                              </p:par>
                            </p:childTnLst>
                          </p:cTn>
                        </p:par>
                      </p:childTnLst>
                    </p:cTn>
                  </p:par>
                  <p:par>
                    <p:cTn id="207" fill="hold">
                      <p:stCondLst>
                        <p:cond delay="indefinite"/>
                      </p:stCondLst>
                      <p:childTnLst>
                        <p:par>
                          <p:cTn id="208" fill="hold">
                            <p:stCondLst>
                              <p:cond delay="0"/>
                            </p:stCondLst>
                            <p:childTnLst>
                              <p:par>
                                <p:cTn id="209" presetID="10" presetClass="entr" presetSubtype="0" fill="hold" grpId="0" nodeType="clickEffect">
                                  <p:stCondLst>
                                    <p:cond delay="0"/>
                                  </p:stCondLst>
                                  <p:childTnLst>
                                    <p:set>
                                      <p:cBhvr>
                                        <p:cTn id="210" dur="1" fill="hold">
                                          <p:stCondLst>
                                            <p:cond delay="0"/>
                                          </p:stCondLst>
                                        </p:cTn>
                                        <p:tgtEl>
                                          <p:spTgt spid="48"/>
                                        </p:tgtEl>
                                        <p:attrNameLst>
                                          <p:attrName>style.visibility</p:attrName>
                                        </p:attrNameLst>
                                      </p:cBhvr>
                                      <p:to>
                                        <p:strVal val="visible"/>
                                      </p:to>
                                    </p:set>
                                    <p:animEffect transition="in" filter="fade">
                                      <p:cBhvr>
                                        <p:cTn id="211" dur="500"/>
                                        <p:tgtEl>
                                          <p:spTgt spid="48"/>
                                        </p:tgtEl>
                                      </p:cBhvr>
                                    </p:animEffect>
                                  </p:childTnLst>
                                </p:cTn>
                              </p:par>
                            </p:childTnLst>
                          </p:cTn>
                        </p:par>
                      </p:childTnLst>
                    </p:cTn>
                  </p:par>
                  <p:par>
                    <p:cTn id="212" fill="hold">
                      <p:stCondLst>
                        <p:cond delay="indefinite"/>
                      </p:stCondLst>
                      <p:childTnLst>
                        <p:par>
                          <p:cTn id="213" fill="hold">
                            <p:stCondLst>
                              <p:cond delay="0"/>
                            </p:stCondLst>
                            <p:childTnLst>
                              <p:par>
                                <p:cTn id="214" presetID="10" presetClass="entr" presetSubtype="0" fill="hold" grpId="0" nodeType="clickEffect">
                                  <p:stCondLst>
                                    <p:cond delay="0"/>
                                  </p:stCondLst>
                                  <p:childTnLst>
                                    <p:set>
                                      <p:cBhvr>
                                        <p:cTn id="215" dur="1" fill="hold">
                                          <p:stCondLst>
                                            <p:cond delay="0"/>
                                          </p:stCondLst>
                                        </p:cTn>
                                        <p:tgtEl>
                                          <p:spTgt spid="50"/>
                                        </p:tgtEl>
                                        <p:attrNameLst>
                                          <p:attrName>style.visibility</p:attrName>
                                        </p:attrNameLst>
                                      </p:cBhvr>
                                      <p:to>
                                        <p:strVal val="visible"/>
                                      </p:to>
                                    </p:set>
                                    <p:animEffect transition="in" filter="fade">
                                      <p:cBhvr>
                                        <p:cTn id="216" dur="500"/>
                                        <p:tgtEl>
                                          <p:spTgt spid="50"/>
                                        </p:tgtEl>
                                      </p:cBhvr>
                                    </p:animEffect>
                                  </p:childTnLst>
                                </p:cTn>
                              </p:par>
                            </p:childTnLst>
                          </p:cTn>
                        </p:par>
                      </p:childTnLst>
                    </p:cTn>
                  </p:par>
                  <p:par>
                    <p:cTn id="217" fill="hold">
                      <p:stCondLst>
                        <p:cond delay="indefinite"/>
                      </p:stCondLst>
                      <p:childTnLst>
                        <p:par>
                          <p:cTn id="218" fill="hold">
                            <p:stCondLst>
                              <p:cond delay="0"/>
                            </p:stCondLst>
                            <p:childTnLst>
                              <p:par>
                                <p:cTn id="219" presetID="10" presetClass="entr" presetSubtype="0" fill="hold" grpId="0" nodeType="clickEffect">
                                  <p:stCondLst>
                                    <p:cond delay="0"/>
                                  </p:stCondLst>
                                  <p:childTnLst>
                                    <p:set>
                                      <p:cBhvr>
                                        <p:cTn id="220" dur="1" fill="hold">
                                          <p:stCondLst>
                                            <p:cond delay="0"/>
                                          </p:stCondLst>
                                        </p:cTn>
                                        <p:tgtEl>
                                          <p:spTgt spid="51"/>
                                        </p:tgtEl>
                                        <p:attrNameLst>
                                          <p:attrName>style.visibility</p:attrName>
                                        </p:attrNameLst>
                                      </p:cBhvr>
                                      <p:to>
                                        <p:strVal val="visible"/>
                                      </p:to>
                                    </p:set>
                                    <p:animEffect transition="in" filter="fade">
                                      <p:cBhvr>
                                        <p:cTn id="221" dur="500"/>
                                        <p:tgtEl>
                                          <p:spTgt spid="51"/>
                                        </p:tgtEl>
                                      </p:cBhvr>
                                    </p:animEffect>
                                  </p:childTnLst>
                                </p:cTn>
                              </p:par>
                            </p:childTnLst>
                          </p:cTn>
                        </p:par>
                      </p:childTnLst>
                    </p:cTn>
                  </p:par>
                  <p:par>
                    <p:cTn id="222" fill="hold">
                      <p:stCondLst>
                        <p:cond delay="indefinite"/>
                      </p:stCondLst>
                      <p:childTnLst>
                        <p:par>
                          <p:cTn id="223" fill="hold">
                            <p:stCondLst>
                              <p:cond delay="0"/>
                            </p:stCondLst>
                            <p:childTnLst>
                              <p:par>
                                <p:cTn id="224" presetID="10" presetClass="entr" presetSubtype="0" fill="hold" grpId="0" nodeType="click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500"/>
                                        <p:tgtEl>
                                          <p:spTgt spid="52"/>
                                        </p:tgtEl>
                                      </p:cBhvr>
                                    </p:animEffect>
                                  </p:childTnLst>
                                </p:cTn>
                              </p:par>
                            </p:childTnLst>
                          </p:cTn>
                        </p:par>
                      </p:childTnLst>
                    </p:cTn>
                  </p:par>
                  <p:par>
                    <p:cTn id="227" fill="hold">
                      <p:stCondLst>
                        <p:cond delay="indefinite"/>
                      </p:stCondLst>
                      <p:childTnLst>
                        <p:par>
                          <p:cTn id="228" fill="hold">
                            <p:stCondLst>
                              <p:cond delay="0"/>
                            </p:stCondLst>
                            <p:childTnLst>
                              <p:par>
                                <p:cTn id="229" presetID="10" presetClass="entr" presetSubtype="0" fill="hold" grpId="0" nodeType="clickEffect">
                                  <p:stCondLst>
                                    <p:cond delay="0"/>
                                  </p:stCondLst>
                                  <p:childTnLst>
                                    <p:set>
                                      <p:cBhvr>
                                        <p:cTn id="230" dur="1" fill="hold">
                                          <p:stCondLst>
                                            <p:cond delay="0"/>
                                          </p:stCondLst>
                                        </p:cTn>
                                        <p:tgtEl>
                                          <p:spTgt spid="54"/>
                                        </p:tgtEl>
                                        <p:attrNameLst>
                                          <p:attrName>style.visibility</p:attrName>
                                        </p:attrNameLst>
                                      </p:cBhvr>
                                      <p:to>
                                        <p:strVal val="visible"/>
                                      </p:to>
                                    </p:set>
                                    <p:animEffect transition="in" filter="fade">
                                      <p:cBhvr>
                                        <p:cTn id="231" dur="500"/>
                                        <p:tgtEl>
                                          <p:spTgt spid="54"/>
                                        </p:tgtEl>
                                      </p:cBhvr>
                                    </p:animEffect>
                                  </p:childTnLst>
                                </p:cTn>
                              </p:par>
                            </p:childTnLst>
                          </p:cTn>
                        </p:par>
                      </p:childTnLst>
                    </p:cTn>
                  </p:par>
                  <p:par>
                    <p:cTn id="232" fill="hold">
                      <p:stCondLst>
                        <p:cond delay="indefinite"/>
                      </p:stCondLst>
                      <p:childTnLst>
                        <p:par>
                          <p:cTn id="233" fill="hold">
                            <p:stCondLst>
                              <p:cond delay="0"/>
                            </p:stCondLst>
                            <p:childTnLst>
                              <p:par>
                                <p:cTn id="234" presetID="10" presetClass="entr" presetSubtype="0" fill="hold" grpId="0" nodeType="clickEffect">
                                  <p:stCondLst>
                                    <p:cond delay="0"/>
                                  </p:stCondLst>
                                  <p:childTnLst>
                                    <p:set>
                                      <p:cBhvr>
                                        <p:cTn id="235" dur="1" fill="hold">
                                          <p:stCondLst>
                                            <p:cond delay="0"/>
                                          </p:stCondLst>
                                        </p:cTn>
                                        <p:tgtEl>
                                          <p:spTgt spid="55"/>
                                        </p:tgtEl>
                                        <p:attrNameLst>
                                          <p:attrName>style.visibility</p:attrName>
                                        </p:attrNameLst>
                                      </p:cBhvr>
                                      <p:to>
                                        <p:strVal val="visible"/>
                                      </p:to>
                                    </p:set>
                                    <p:animEffect transition="in" filter="fade">
                                      <p:cBhvr>
                                        <p:cTn id="236" dur="500"/>
                                        <p:tgtEl>
                                          <p:spTgt spid="55"/>
                                        </p:tgtEl>
                                      </p:cBhvr>
                                    </p:animEffect>
                                  </p:childTnLst>
                                </p:cTn>
                              </p:par>
                            </p:childTnLst>
                          </p:cTn>
                        </p:par>
                      </p:childTnLst>
                    </p:cTn>
                  </p:par>
                  <p:par>
                    <p:cTn id="237" fill="hold">
                      <p:stCondLst>
                        <p:cond delay="indefinite"/>
                      </p:stCondLst>
                      <p:childTnLst>
                        <p:par>
                          <p:cTn id="238" fill="hold">
                            <p:stCondLst>
                              <p:cond delay="0"/>
                            </p:stCondLst>
                            <p:childTnLst>
                              <p:par>
                                <p:cTn id="239" presetID="10" presetClass="entr" presetSubtype="0" fill="hold" grpId="0" nodeType="clickEffect">
                                  <p:stCondLst>
                                    <p:cond delay="0"/>
                                  </p:stCondLst>
                                  <p:childTnLst>
                                    <p:set>
                                      <p:cBhvr>
                                        <p:cTn id="240" dur="1" fill="hold">
                                          <p:stCondLst>
                                            <p:cond delay="0"/>
                                          </p:stCondLst>
                                        </p:cTn>
                                        <p:tgtEl>
                                          <p:spTgt spid="56"/>
                                        </p:tgtEl>
                                        <p:attrNameLst>
                                          <p:attrName>style.visibility</p:attrName>
                                        </p:attrNameLst>
                                      </p:cBhvr>
                                      <p:to>
                                        <p:strVal val="visible"/>
                                      </p:to>
                                    </p:set>
                                    <p:animEffect transition="in" filter="fade">
                                      <p:cBhvr>
                                        <p:cTn id="241" dur="500"/>
                                        <p:tgtEl>
                                          <p:spTgt spid="56"/>
                                        </p:tgtEl>
                                      </p:cBhvr>
                                    </p:animEffect>
                                  </p:childTnLst>
                                </p:cTn>
                              </p:par>
                            </p:childTnLst>
                          </p:cTn>
                        </p:par>
                      </p:childTnLst>
                    </p:cTn>
                  </p:par>
                  <p:par>
                    <p:cTn id="242" fill="hold">
                      <p:stCondLst>
                        <p:cond delay="indefinite"/>
                      </p:stCondLst>
                      <p:childTnLst>
                        <p:par>
                          <p:cTn id="243" fill="hold">
                            <p:stCondLst>
                              <p:cond delay="0"/>
                            </p:stCondLst>
                            <p:childTnLst>
                              <p:par>
                                <p:cTn id="244" presetID="10" presetClass="entr" presetSubtype="0" fill="hold" grpId="0" nodeType="clickEffect">
                                  <p:stCondLst>
                                    <p:cond delay="0"/>
                                  </p:stCondLst>
                                  <p:childTnLst>
                                    <p:set>
                                      <p:cBhvr>
                                        <p:cTn id="245" dur="1" fill="hold">
                                          <p:stCondLst>
                                            <p:cond delay="0"/>
                                          </p:stCondLst>
                                        </p:cTn>
                                        <p:tgtEl>
                                          <p:spTgt spid="58"/>
                                        </p:tgtEl>
                                        <p:attrNameLst>
                                          <p:attrName>style.visibility</p:attrName>
                                        </p:attrNameLst>
                                      </p:cBhvr>
                                      <p:to>
                                        <p:strVal val="visible"/>
                                      </p:to>
                                    </p:set>
                                    <p:animEffect transition="in" filter="fade">
                                      <p:cBhvr>
                                        <p:cTn id="246" dur="500"/>
                                        <p:tgtEl>
                                          <p:spTgt spid="58"/>
                                        </p:tgtEl>
                                      </p:cBhvr>
                                    </p:animEffect>
                                  </p:childTnLst>
                                </p:cTn>
                              </p:par>
                            </p:childTnLst>
                          </p:cTn>
                        </p:par>
                      </p:childTnLst>
                    </p:cTn>
                  </p:par>
                  <p:par>
                    <p:cTn id="247" fill="hold">
                      <p:stCondLst>
                        <p:cond delay="indefinite"/>
                      </p:stCondLst>
                      <p:childTnLst>
                        <p:par>
                          <p:cTn id="248" fill="hold">
                            <p:stCondLst>
                              <p:cond delay="0"/>
                            </p:stCondLst>
                            <p:childTnLst>
                              <p:par>
                                <p:cTn id="249" presetID="10" presetClass="entr" presetSubtype="0" fill="hold" grpId="0" nodeType="clickEffect">
                                  <p:stCondLst>
                                    <p:cond delay="0"/>
                                  </p:stCondLst>
                                  <p:childTnLst>
                                    <p:set>
                                      <p:cBhvr>
                                        <p:cTn id="250" dur="1" fill="hold">
                                          <p:stCondLst>
                                            <p:cond delay="0"/>
                                          </p:stCondLst>
                                        </p:cTn>
                                        <p:tgtEl>
                                          <p:spTgt spid="59"/>
                                        </p:tgtEl>
                                        <p:attrNameLst>
                                          <p:attrName>style.visibility</p:attrName>
                                        </p:attrNameLst>
                                      </p:cBhvr>
                                      <p:to>
                                        <p:strVal val="visible"/>
                                      </p:to>
                                    </p:set>
                                    <p:animEffect transition="in" filter="fade">
                                      <p:cBhvr>
                                        <p:cTn id="251" dur="500"/>
                                        <p:tgtEl>
                                          <p:spTgt spid="59"/>
                                        </p:tgtEl>
                                      </p:cBhvr>
                                    </p:animEffect>
                                  </p:childTnLst>
                                </p:cTn>
                              </p:par>
                            </p:childTnLst>
                          </p:cTn>
                        </p:par>
                      </p:childTnLst>
                    </p:cTn>
                  </p:par>
                  <p:par>
                    <p:cTn id="252" fill="hold">
                      <p:stCondLst>
                        <p:cond delay="indefinite"/>
                      </p:stCondLst>
                      <p:childTnLst>
                        <p:par>
                          <p:cTn id="253" fill="hold">
                            <p:stCondLst>
                              <p:cond delay="0"/>
                            </p:stCondLst>
                            <p:childTnLst>
                              <p:par>
                                <p:cTn id="254" presetID="10" presetClass="entr" presetSubtype="0" fill="hold" grpId="0" nodeType="clickEffect">
                                  <p:stCondLst>
                                    <p:cond delay="0"/>
                                  </p:stCondLst>
                                  <p:childTnLst>
                                    <p:set>
                                      <p:cBhvr>
                                        <p:cTn id="255" dur="1" fill="hold">
                                          <p:stCondLst>
                                            <p:cond delay="0"/>
                                          </p:stCondLst>
                                        </p:cTn>
                                        <p:tgtEl>
                                          <p:spTgt spid="60"/>
                                        </p:tgtEl>
                                        <p:attrNameLst>
                                          <p:attrName>style.visibility</p:attrName>
                                        </p:attrNameLst>
                                      </p:cBhvr>
                                      <p:to>
                                        <p:strVal val="visible"/>
                                      </p:to>
                                    </p:set>
                                    <p:animEffect transition="in" filter="fade">
                                      <p:cBhvr>
                                        <p:cTn id="256" dur="500"/>
                                        <p:tgtEl>
                                          <p:spTgt spid="60"/>
                                        </p:tgtEl>
                                      </p:cBhvr>
                                    </p:animEffect>
                                  </p:childTnLst>
                                </p:cTn>
                              </p:par>
                            </p:childTnLst>
                          </p:cTn>
                        </p:par>
                      </p:childTnLst>
                    </p:cTn>
                  </p:par>
                  <p:par>
                    <p:cTn id="257" fill="hold">
                      <p:stCondLst>
                        <p:cond delay="indefinite"/>
                      </p:stCondLst>
                      <p:childTnLst>
                        <p:par>
                          <p:cTn id="258" fill="hold">
                            <p:stCondLst>
                              <p:cond delay="0"/>
                            </p:stCondLst>
                            <p:childTnLst>
                              <p:par>
                                <p:cTn id="259" presetID="10" presetClass="entr" presetSubtype="0" fill="hold" grpId="0" nodeType="clickEffect">
                                  <p:stCondLst>
                                    <p:cond delay="0"/>
                                  </p:stCondLst>
                                  <p:childTnLst>
                                    <p:set>
                                      <p:cBhvr>
                                        <p:cTn id="260" dur="1" fill="hold">
                                          <p:stCondLst>
                                            <p:cond delay="0"/>
                                          </p:stCondLst>
                                        </p:cTn>
                                        <p:tgtEl>
                                          <p:spTgt spid="72"/>
                                        </p:tgtEl>
                                        <p:attrNameLst>
                                          <p:attrName>style.visibility</p:attrName>
                                        </p:attrNameLst>
                                      </p:cBhvr>
                                      <p:to>
                                        <p:strVal val="visible"/>
                                      </p:to>
                                    </p:set>
                                    <p:animEffect transition="in" filter="fade">
                                      <p:cBhvr>
                                        <p:cTn id="261" dur="500"/>
                                        <p:tgtEl>
                                          <p:spTgt spid="72"/>
                                        </p:tgtEl>
                                      </p:cBhvr>
                                    </p:animEffect>
                                  </p:childTnLst>
                                </p:cTn>
                              </p:par>
                            </p:childTnLst>
                          </p:cTn>
                        </p:par>
                      </p:childTnLst>
                    </p:cTn>
                  </p:par>
                  <p:par>
                    <p:cTn id="262" fill="hold">
                      <p:stCondLst>
                        <p:cond delay="indefinite"/>
                      </p:stCondLst>
                      <p:childTnLst>
                        <p:par>
                          <p:cTn id="263" fill="hold">
                            <p:stCondLst>
                              <p:cond delay="0"/>
                            </p:stCondLst>
                            <p:childTnLst>
                              <p:par>
                                <p:cTn id="264" presetID="10" presetClass="entr" presetSubtype="0" fill="hold" grpId="0" nodeType="clickEffect">
                                  <p:stCondLst>
                                    <p:cond delay="0"/>
                                  </p:stCondLst>
                                  <p:childTnLst>
                                    <p:set>
                                      <p:cBhvr>
                                        <p:cTn id="265" dur="1" fill="hold">
                                          <p:stCondLst>
                                            <p:cond delay="0"/>
                                          </p:stCondLst>
                                        </p:cTn>
                                        <p:tgtEl>
                                          <p:spTgt spid="63"/>
                                        </p:tgtEl>
                                        <p:attrNameLst>
                                          <p:attrName>style.visibility</p:attrName>
                                        </p:attrNameLst>
                                      </p:cBhvr>
                                      <p:to>
                                        <p:strVal val="visible"/>
                                      </p:to>
                                    </p:set>
                                    <p:animEffect transition="in" filter="fade">
                                      <p:cBhvr>
                                        <p:cTn id="266" dur="500"/>
                                        <p:tgtEl>
                                          <p:spTgt spid="63"/>
                                        </p:tgtEl>
                                      </p:cBhvr>
                                    </p:animEffect>
                                  </p:childTnLst>
                                </p:cTn>
                              </p:par>
                            </p:childTnLst>
                          </p:cTn>
                        </p:par>
                      </p:childTnLst>
                    </p:cTn>
                  </p:par>
                  <p:par>
                    <p:cTn id="267" fill="hold">
                      <p:stCondLst>
                        <p:cond delay="indefinite"/>
                      </p:stCondLst>
                      <p:childTnLst>
                        <p:par>
                          <p:cTn id="268" fill="hold">
                            <p:stCondLst>
                              <p:cond delay="0"/>
                            </p:stCondLst>
                            <p:childTnLst>
                              <p:par>
                                <p:cTn id="269" presetID="10" presetClass="entr" presetSubtype="0" fill="hold" grpId="0" nodeType="clickEffect">
                                  <p:stCondLst>
                                    <p:cond delay="0"/>
                                  </p:stCondLst>
                                  <p:childTnLst>
                                    <p:set>
                                      <p:cBhvr>
                                        <p:cTn id="270" dur="1" fill="hold">
                                          <p:stCondLst>
                                            <p:cond delay="0"/>
                                          </p:stCondLst>
                                        </p:cTn>
                                        <p:tgtEl>
                                          <p:spTgt spid="64"/>
                                        </p:tgtEl>
                                        <p:attrNameLst>
                                          <p:attrName>style.visibility</p:attrName>
                                        </p:attrNameLst>
                                      </p:cBhvr>
                                      <p:to>
                                        <p:strVal val="visible"/>
                                      </p:to>
                                    </p:set>
                                    <p:animEffect transition="in" filter="fade">
                                      <p:cBhvr>
                                        <p:cTn id="271" dur="500"/>
                                        <p:tgtEl>
                                          <p:spTgt spid="64"/>
                                        </p:tgtEl>
                                      </p:cBhvr>
                                    </p:animEffect>
                                  </p:childTnLst>
                                </p:cTn>
                              </p:par>
                            </p:childTnLst>
                          </p:cTn>
                        </p:par>
                      </p:childTnLst>
                    </p:cTn>
                  </p:par>
                  <p:par>
                    <p:cTn id="272" fill="hold">
                      <p:stCondLst>
                        <p:cond delay="indefinite"/>
                      </p:stCondLst>
                      <p:childTnLst>
                        <p:par>
                          <p:cTn id="273" fill="hold">
                            <p:stCondLst>
                              <p:cond delay="0"/>
                            </p:stCondLst>
                            <p:childTnLst>
                              <p:par>
                                <p:cTn id="274" presetID="10" presetClass="entr" presetSubtype="0" fill="hold" grpId="0" nodeType="clickEffect">
                                  <p:stCondLst>
                                    <p:cond delay="0"/>
                                  </p:stCondLst>
                                  <p:childTnLst>
                                    <p:set>
                                      <p:cBhvr>
                                        <p:cTn id="275" dur="1" fill="hold">
                                          <p:stCondLst>
                                            <p:cond delay="0"/>
                                          </p:stCondLst>
                                        </p:cTn>
                                        <p:tgtEl>
                                          <p:spTgt spid="73"/>
                                        </p:tgtEl>
                                        <p:attrNameLst>
                                          <p:attrName>style.visibility</p:attrName>
                                        </p:attrNameLst>
                                      </p:cBhvr>
                                      <p:to>
                                        <p:strVal val="visible"/>
                                      </p:to>
                                    </p:set>
                                    <p:animEffect transition="in" filter="fade">
                                      <p:cBhvr>
                                        <p:cTn id="276" dur="500"/>
                                        <p:tgtEl>
                                          <p:spTgt spid="73"/>
                                        </p:tgtEl>
                                      </p:cBhvr>
                                    </p:animEffect>
                                  </p:childTnLst>
                                </p:cTn>
                              </p:par>
                            </p:childTnLst>
                          </p:cTn>
                        </p:par>
                      </p:childTnLst>
                    </p:cTn>
                  </p:par>
                  <p:par>
                    <p:cTn id="277" fill="hold">
                      <p:stCondLst>
                        <p:cond delay="indefinite"/>
                      </p:stCondLst>
                      <p:childTnLst>
                        <p:par>
                          <p:cTn id="278" fill="hold">
                            <p:stCondLst>
                              <p:cond delay="0"/>
                            </p:stCondLst>
                            <p:childTnLst>
                              <p:par>
                                <p:cTn id="279" presetID="10" presetClass="entr" presetSubtype="0" fill="hold" grpId="0" nodeType="clickEffect">
                                  <p:stCondLst>
                                    <p:cond delay="0"/>
                                  </p:stCondLst>
                                  <p:childTnLst>
                                    <p:set>
                                      <p:cBhvr>
                                        <p:cTn id="280" dur="1" fill="hold">
                                          <p:stCondLst>
                                            <p:cond delay="0"/>
                                          </p:stCondLst>
                                        </p:cTn>
                                        <p:tgtEl>
                                          <p:spTgt spid="67"/>
                                        </p:tgtEl>
                                        <p:attrNameLst>
                                          <p:attrName>style.visibility</p:attrName>
                                        </p:attrNameLst>
                                      </p:cBhvr>
                                      <p:to>
                                        <p:strVal val="visible"/>
                                      </p:to>
                                    </p:set>
                                    <p:animEffect transition="in" filter="fade">
                                      <p:cBhvr>
                                        <p:cTn id="281" dur="500"/>
                                        <p:tgtEl>
                                          <p:spTgt spid="67"/>
                                        </p:tgtEl>
                                      </p:cBhvr>
                                    </p:animEffect>
                                  </p:childTnLst>
                                </p:cTn>
                              </p:par>
                            </p:childTnLst>
                          </p:cTn>
                        </p:par>
                      </p:childTnLst>
                    </p:cTn>
                  </p:par>
                  <p:par>
                    <p:cTn id="282" fill="hold">
                      <p:stCondLst>
                        <p:cond delay="indefinite"/>
                      </p:stCondLst>
                      <p:childTnLst>
                        <p:par>
                          <p:cTn id="283" fill="hold">
                            <p:stCondLst>
                              <p:cond delay="0"/>
                            </p:stCondLst>
                            <p:childTnLst>
                              <p:par>
                                <p:cTn id="284" presetID="10" presetClass="entr" presetSubtype="0" fill="hold" grpId="0" nodeType="clickEffect">
                                  <p:stCondLst>
                                    <p:cond delay="0"/>
                                  </p:stCondLst>
                                  <p:childTnLst>
                                    <p:set>
                                      <p:cBhvr>
                                        <p:cTn id="285" dur="1" fill="hold">
                                          <p:stCondLst>
                                            <p:cond delay="0"/>
                                          </p:stCondLst>
                                        </p:cTn>
                                        <p:tgtEl>
                                          <p:spTgt spid="68"/>
                                        </p:tgtEl>
                                        <p:attrNameLst>
                                          <p:attrName>style.visibility</p:attrName>
                                        </p:attrNameLst>
                                      </p:cBhvr>
                                      <p:to>
                                        <p:strVal val="visible"/>
                                      </p:to>
                                    </p:set>
                                    <p:animEffect transition="in" filter="fade">
                                      <p:cBhvr>
                                        <p:cTn id="286" dur="500"/>
                                        <p:tgtEl>
                                          <p:spTgt spid="68"/>
                                        </p:tgtEl>
                                      </p:cBhvr>
                                    </p:animEffect>
                                  </p:childTnLst>
                                </p:cTn>
                              </p:par>
                            </p:childTnLst>
                          </p:cTn>
                        </p:par>
                      </p:childTnLst>
                    </p:cTn>
                  </p:par>
                  <p:par>
                    <p:cTn id="287" fill="hold">
                      <p:stCondLst>
                        <p:cond delay="indefinite"/>
                      </p:stCondLst>
                      <p:childTnLst>
                        <p:par>
                          <p:cTn id="288" fill="hold">
                            <p:stCondLst>
                              <p:cond delay="0"/>
                            </p:stCondLst>
                            <p:childTnLst>
                              <p:par>
                                <p:cTn id="289" presetID="10" presetClass="entr" presetSubtype="0" fill="hold" grpId="0" nodeType="clickEffect">
                                  <p:stCondLst>
                                    <p:cond delay="0"/>
                                  </p:stCondLst>
                                  <p:childTnLst>
                                    <p:set>
                                      <p:cBhvr>
                                        <p:cTn id="290" dur="1" fill="hold">
                                          <p:stCondLst>
                                            <p:cond delay="0"/>
                                          </p:stCondLst>
                                        </p:cTn>
                                        <p:tgtEl>
                                          <p:spTgt spid="74"/>
                                        </p:tgtEl>
                                        <p:attrNameLst>
                                          <p:attrName>style.visibility</p:attrName>
                                        </p:attrNameLst>
                                      </p:cBhvr>
                                      <p:to>
                                        <p:strVal val="visible"/>
                                      </p:to>
                                    </p:set>
                                    <p:animEffect transition="in" filter="fade">
                                      <p:cBhvr>
                                        <p:cTn id="291"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animBg="1"/>
      <p:bldP spid="12" grpId="0" animBg="1"/>
      <p:bldP spid="13" grpId="0" animBg="1"/>
      <p:bldP spid="14" grpId="0" animBg="1"/>
      <p:bldP spid="15" grpId="0" animBg="1"/>
      <p:bldP spid="16" grpId="0" animBg="1"/>
      <p:bldP spid="17" grpId="0" animBg="1"/>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animBg="1"/>
      <p:bldP spid="63" grpId="0"/>
      <p:bldP spid="64" grpId="0"/>
      <p:bldP spid="65" grpId="0"/>
      <p:bldP spid="66" grpId="0" animBg="1"/>
      <p:bldP spid="67" grpId="0"/>
      <p:bldP spid="68" grpId="0"/>
      <p:bldP spid="69" grpId="0"/>
      <p:bldP spid="71" grpId="0"/>
      <p:bldP spid="72" grpId="0"/>
      <p:bldP spid="73" grpId="0"/>
      <p:bldP spid="7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790E6-7380-480E-BFB4-7769BFEF9A4E}"/>
              </a:ext>
            </a:extLst>
          </p:cNvPr>
          <p:cNvSpPr>
            <a:spLocks noGrp="1"/>
          </p:cNvSpPr>
          <p:nvPr>
            <p:ph type="title"/>
          </p:nvPr>
        </p:nvSpPr>
        <p:spPr>
          <a:xfrm>
            <a:off x="135467" y="274639"/>
            <a:ext cx="8547945" cy="599122"/>
          </a:xfrm>
        </p:spPr>
        <p:txBody>
          <a:bodyPr>
            <a:normAutofit/>
          </a:bodyPr>
          <a:lstStyle/>
          <a:p>
            <a:r>
              <a:rPr lang="en-CA" sz="2600" dirty="0"/>
              <a:t>Credit Card Interest Rates (Compound Interest)</a:t>
            </a:r>
          </a:p>
        </p:txBody>
      </p:sp>
      <p:sp>
        <p:nvSpPr>
          <p:cNvPr id="3" name="Content Placeholder 2">
            <a:extLst>
              <a:ext uri="{FF2B5EF4-FFF2-40B4-BE49-F238E27FC236}">
                <a16:creationId xmlns:a16="http://schemas.microsoft.com/office/drawing/2014/main" id="{7EF2D12A-C12F-406E-B3D5-A5E304D47DF5}"/>
              </a:ext>
            </a:extLst>
          </p:cNvPr>
          <p:cNvSpPr>
            <a:spLocks noGrp="1"/>
          </p:cNvSpPr>
          <p:nvPr>
            <p:ph idx="1"/>
          </p:nvPr>
        </p:nvSpPr>
        <p:spPr>
          <a:xfrm>
            <a:off x="355600" y="2147147"/>
            <a:ext cx="8402320" cy="4382346"/>
          </a:xfrm>
        </p:spPr>
        <p:txBody>
          <a:bodyPr/>
          <a:lstStyle/>
          <a:p>
            <a:r>
              <a:rPr lang="en-CA" dirty="0"/>
              <a:t>Compound interest is the addition of interest to the principal sum of a loan/deposit</a:t>
            </a:r>
          </a:p>
          <a:p>
            <a:r>
              <a:rPr lang="en-CA" dirty="0"/>
              <a:t>“Interest on Interest”</a:t>
            </a:r>
          </a:p>
          <a:p>
            <a:r>
              <a:rPr lang="en-CA" dirty="0"/>
              <a:t>A: Accumulated amount</a:t>
            </a:r>
          </a:p>
          <a:p>
            <a:r>
              <a:rPr lang="en-CA" dirty="0"/>
              <a:t>P: Principal </a:t>
            </a:r>
          </a:p>
          <a:p>
            <a:r>
              <a:rPr lang="en-CA" dirty="0"/>
              <a:t>“r”: Your annual interest rate (Not monthly)</a:t>
            </a:r>
          </a:p>
          <a:p>
            <a:r>
              <a:rPr lang="en-CA" dirty="0"/>
              <a:t>“n”: Number of compounds in a year </a:t>
            </a:r>
          </a:p>
          <a:p>
            <a:pPr lvl="1"/>
            <a:r>
              <a:rPr lang="en-CA" dirty="0" err="1"/>
              <a:t>Ie</a:t>
            </a:r>
            <a:r>
              <a:rPr lang="en-CA" dirty="0"/>
              <a:t>: Monthly – n = 12,  Daily:  n = 365,  “Payday”: n=26 </a:t>
            </a:r>
          </a:p>
          <a:p>
            <a:r>
              <a:rPr lang="en-CA" dirty="0"/>
              <a:t>“t”: Number of years </a:t>
            </a:r>
          </a:p>
          <a:p>
            <a:pPr lvl="1"/>
            <a:r>
              <a:rPr lang="en-CA" dirty="0"/>
              <a:t>3 years: t = 3,  3 months: n =  ¼   26 weeks: n = 0.5</a:t>
            </a:r>
          </a:p>
        </p:txBody>
      </p:sp>
      <p:graphicFrame>
        <p:nvGraphicFramePr>
          <p:cNvPr id="4" name="Object 3">
            <a:extLst>
              <a:ext uri="{FF2B5EF4-FFF2-40B4-BE49-F238E27FC236}">
                <a16:creationId xmlns:a16="http://schemas.microsoft.com/office/drawing/2014/main" id="{AC0959C9-35CA-4B01-818C-E878AD3C04E8}"/>
              </a:ext>
            </a:extLst>
          </p:cNvPr>
          <p:cNvGraphicFramePr>
            <a:graphicFrameLocks noChangeAspect="1"/>
          </p:cNvGraphicFramePr>
          <p:nvPr>
            <p:extLst>
              <p:ext uri="{D42A27DB-BD31-4B8C-83A1-F6EECF244321}">
                <p14:modId xmlns:p14="http://schemas.microsoft.com/office/powerpoint/2010/main" val="2097691189"/>
              </p:ext>
            </p:extLst>
          </p:nvPr>
        </p:nvGraphicFramePr>
        <p:xfrm>
          <a:off x="3139439" y="979507"/>
          <a:ext cx="2238587" cy="1061894"/>
        </p:xfrm>
        <a:graphic>
          <a:graphicData uri="http://schemas.openxmlformats.org/presentationml/2006/ole">
            <mc:AlternateContent xmlns:mc="http://schemas.openxmlformats.org/markup-compatibility/2006">
              <mc:Choice xmlns:v="urn:schemas-microsoft-com:vml" Requires="v">
                <p:oleObj spid="_x0000_s1026" name="Equation" r:id="rId4" imgW="990360" imgH="469800" progId="Equation.DSMT4">
                  <p:embed/>
                </p:oleObj>
              </mc:Choice>
              <mc:Fallback>
                <p:oleObj name="Equation" r:id="rId4" imgW="990360" imgH="469800" progId="Equation.DSMT4">
                  <p:embed/>
                  <p:pic>
                    <p:nvPicPr>
                      <p:cNvPr id="4" name="Object 3">
                        <a:extLst>
                          <a:ext uri="{FF2B5EF4-FFF2-40B4-BE49-F238E27FC236}">
                            <a16:creationId xmlns:a16="http://schemas.microsoft.com/office/drawing/2014/main" id="{AC0959C9-35CA-4B01-818C-E878AD3C04E8}"/>
                          </a:ext>
                        </a:extLst>
                      </p:cNvPr>
                      <p:cNvPicPr/>
                      <p:nvPr/>
                    </p:nvPicPr>
                    <p:blipFill>
                      <a:blip r:embed="rId5"/>
                      <a:stretch>
                        <a:fillRect/>
                      </a:stretch>
                    </p:blipFill>
                    <p:spPr>
                      <a:xfrm>
                        <a:off x="3139439" y="979507"/>
                        <a:ext cx="2238587" cy="1061894"/>
                      </a:xfrm>
                      <a:prstGeom prst="rect">
                        <a:avLst/>
                      </a:prstGeom>
                    </p:spPr>
                  </p:pic>
                </p:oleObj>
              </mc:Fallback>
            </mc:AlternateContent>
          </a:graphicData>
        </a:graphic>
      </p:graphicFrame>
    </p:spTree>
    <p:extLst>
      <p:ext uri="{BB962C8B-B14F-4D97-AF65-F5344CB8AC3E}">
        <p14:creationId xmlns:p14="http://schemas.microsoft.com/office/powerpoint/2010/main" val="98133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F1859-DE76-4333-936F-2261547CBB4C}"/>
              </a:ext>
            </a:extLst>
          </p:cNvPr>
          <p:cNvSpPr>
            <a:spLocks noGrp="1"/>
          </p:cNvSpPr>
          <p:nvPr>
            <p:ph type="title"/>
          </p:nvPr>
        </p:nvSpPr>
        <p:spPr>
          <a:xfrm>
            <a:off x="243840" y="274638"/>
            <a:ext cx="8696960" cy="490749"/>
          </a:xfrm>
        </p:spPr>
        <p:txBody>
          <a:bodyPr>
            <a:normAutofit/>
          </a:bodyPr>
          <a:lstStyle/>
          <a:p>
            <a:r>
              <a:rPr lang="en-CA" sz="2400" dirty="0"/>
              <a:t>Annual Interest Rate from Different Credit Cards</a:t>
            </a:r>
          </a:p>
        </p:txBody>
      </p:sp>
      <p:pic>
        <p:nvPicPr>
          <p:cNvPr id="5" name="Picture 4">
            <a:extLst>
              <a:ext uri="{FF2B5EF4-FFF2-40B4-BE49-F238E27FC236}">
                <a16:creationId xmlns:a16="http://schemas.microsoft.com/office/drawing/2014/main" id="{4EA07C8D-F3FE-4AB5-9C34-C3C38872C8BB}"/>
              </a:ext>
            </a:extLst>
          </p:cNvPr>
          <p:cNvPicPr>
            <a:picLocks noChangeAspect="1"/>
          </p:cNvPicPr>
          <p:nvPr/>
        </p:nvPicPr>
        <p:blipFill>
          <a:blip r:embed="rId3"/>
          <a:stretch>
            <a:fillRect/>
          </a:stretch>
        </p:blipFill>
        <p:spPr>
          <a:xfrm>
            <a:off x="243840" y="1147565"/>
            <a:ext cx="2678960" cy="1143515"/>
          </a:xfrm>
          <a:prstGeom prst="rect">
            <a:avLst/>
          </a:prstGeom>
        </p:spPr>
      </p:pic>
      <p:pic>
        <p:nvPicPr>
          <p:cNvPr id="6" name="Picture 5">
            <a:extLst>
              <a:ext uri="{FF2B5EF4-FFF2-40B4-BE49-F238E27FC236}">
                <a16:creationId xmlns:a16="http://schemas.microsoft.com/office/drawing/2014/main" id="{CE9FA612-3072-45ED-81B9-CC56E0E78DEE}"/>
              </a:ext>
            </a:extLst>
          </p:cNvPr>
          <p:cNvPicPr>
            <a:picLocks noChangeAspect="1"/>
          </p:cNvPicPr>
          <p:nvPr/>
        </p:nvPicPr>
        <p:blipFill>
          <a:blip r:embed="rId4"/>
          <a:stretch>
            <a:fillRect/>
          </a:stretch>
        </p:blipFill>
        <p:spPr>
          <a:xfrm>
            <a:off x="3443712" y="1024255"/>
            <a:ext cx="1985963" cy="1266825"/>
          </a:xfrm>
          <a:prstGeom prst="rect">
            <a:avLst/>
          </a:prstGeom>
        </p:spPr>
      </p:pic>
      <p:pic>
        <p:nvPicPr>
          <p:cNvPr id="7" name="Picture 6">
            <a:extLst>
              <a:ext uri="{FF2B5EF4-FFF2-40B4-BE49-F238E27FC236}">
                <a16:creationId xmlns:a16="http://schemas.microsoft.com/office/drawing/2014/main" id="{EA680EA7-133C-4CC7-90F5-A9A2C4B3DF01}"/>
              </a:ext>
            </a:extLst>
          </p:cNvPr>
          <p:cNvPicPr>
            <a:picLocks noChangeAspect="1"/>
          </p:cNvPicPr>
          <p:nvPr/>
        </p:nvPicPr>
        <p:blipFill>
          <a:blip r:embed="rId5"/>
          <a:stretch>
            <a:fillRect/>
          </a:stretch>
        </p:blipFill>
        <p:spPr>
          <a:xfrm>
            <a:off x="6099915" y="985308"/>
            <a:ext cx="2224511" cy="1357329"/>
          </a:xfrm>
          <a:prstGeom prst="rect">
            <a:avLst/>
          </a:prstGeom>
        </p:spPr>
      </p:pic>
      <p:pic>
        <p:nvPicPr>
          <p:cNvPr id="9" name="Picture 8">
            <a:extLst>
              <a:ext uri="{FF2B5EF4-FFF2-40B4-BE49-F238E27FC236}">
                <a16:creationId xmlns:a16="http://schemas.microsoft.com/office/drawing/2014/main" id="{73A5500E-4792-4DA2-B5B6-83C649BA7CD7}"/>
              </a:ext>
            </a:extLst>
          </p:cNvPr>
          <p:cNvPicPr>
            <a:picLocks noChangeAspect="1"/>
          </p:cNvPicPr>
          <p:nvPr/>
        </p:nvPicPr>
        <p:blipFill>
          <a:blip r:embed="rId6"/>
          <a:stretch>
            <a:fillRect/>
          </a:stretch>
        </p:blipFill>
        <p:spPr>
          <a:xfrm>
            <a:off x="301942" y="3633181"/>
            <a:ext cx="1513311" cy="999038"/>
          </a:xfrm>
          <a:prstGeom prst="rect">
            <a:avLst/>
          </a:prstGeom>
        </p:spPr>
      </p:pic>
      <p:pic>
        <p:nvPicPr>
          <p:cNvPr id="10" name="Picture 9">
            <a:extLst>
              <a:ext uri="{FF2B5EF4-FFF2-40B4-BE49-F238E27FC236}">
                <a16:creationId xmlns:a16="http://schemas.microsoft.com/office/drawing/2014/main" id="{9F3E8FCD-1DE8-4045-9933-E6161C45137E}"/>
              </a:ext>
            </a:extLst>
          </p:cNvPr>
          <p:cNvPicPr>
            <a:picLocks noChangeAspect="1"/>
          </p:cNvPicPr>
          <p:nvPr/>
        </p:nvPicPr>
        <p:blipFill>
          <a:blip r:embed="rId7"/>
          <a:stretch>
            <a:fillRect/>
          </a:stretch>
        </p:blipFill>
        <p:spPr>
          <a:xfrm>
            <a:off x="1894621" y="3379893"/>
            <a:ext cx="1028179" cy="1367578"/>
          </a:xfrm>
          <a:prstGeom prst="rect">
            <a:avLst/>
          </a:prstGeom>
        </p:spPr>
      </p:pic>
      <p:pic>
        <p:nvPicPr>
          <p:cNvPr id="11" name="Picture 10">
            <a:extLst>
              <a:ext uri="{FF2B5EF4-FFF2-40B4-BE49-F238E27FC236}">
                <a16:creationId xmlns:a16="http://schemas.microsoft.com/office/drawing/2014/main" id="{1E92FA17-32D1-486F-9C0E-716427AEB85E}"/>
              </a:ext>
            </a:extLst>
          </p:cNvPr>
          <p:cNvPicPr>
            <a:picLocks noChangeAspect="1"/>
          </p:cNvPicPr>
          <p:nvPr/>
        </p:nvPicPr>
        <p:blipFill>
          <a:blip r:embed="rId8"/>
          <a:stretch>
            <a:fillRect/>
          </a:stretch>
        </p:blipFill>
        <p:spPr>
          <a:xfrm>
            <a:off x="3443712" y="3376201"/>
            <a:ext cx="2123346" cy="1367579"/>
          </a:xfrm>
          <a:prstGeom prst="rect">
            <a:avLst/>
          </a:prstGeom>
        </p:spPr>
      </p:pic>
      <p:pic>
        <p:nvPicPr>
          <p:cNvPr id="12" name="Picture 11">
            <a:extLst>
              <a:ext uri="{FF2B5EF4-FFF2-40B4-BE49-F238E27FC236}">
                <a16:creationId xmlns:a16="http://schemas.microsoft.com/office/drawing/2014/main" id="{57083A24-D997-4E87-92DA-41F670CE9292}"/>
              </a:ext>
            </a:extLst>
          </p:cNvPr>
          <p:cNvPicPr>
            <a:picLocks noChangeAspect="1"/>
          </p:cNvPicPr>
          <p:nvPr/>
        </p:nvPicPr>
        <p:blipFill>
          <a:blip r:embed="rId9"/>
          <a:stretch>
            <a:fillRect/>
          </a:stretch>
        </p:blipFill>
        <p:spPr>
          <a:xfrm>
            <a:off x="6087970" y="3410969"/>
            <a:ext cx="2123346" cy="1370898"/>
          </a:xfrm>
          <a:prstGeom prst="rect">
            <a:avLst/>
          </a:prstGeom>
        </p:spPr>
      </p:pic>
      <p:sp>
        <p:nvSpPr>
          <p:cNvPr id="13" name="TextBox 12">
            <a:extLst>
              <a:ext uri="{FF2B5EF4-FFF2-40B4-BE49-F238E27FC236}">
                <a16:creationId xmlns:a16="http://schemas.microsoft.com/office/drawing/2014/main" id="{9D8C75C2-D3C7-49C7-A4A7-6C7FE6A888DF}"/>
              </a:ext>
            </a:extLst>
          </p:cNvPr>
          <p:cNvSpPr txBox="1"/>
          <p:nvPr/>
        </p:nvSpPr>
        <p:spPr>
          <a:xfrm>
            <a:off x="169333" y="2314576"/>
            <a:ext cx="2441893" cy="923330"/>
          </a:xfrm>
          <a:prstGeom prst="rect">
            <a:avLst/>
          </a:prstGeom>
          <a:noFill/>
        </p:spPr>
        <p:txBody>
          <a:bodyPr wrap="square" rtlCol="0">
            <a:spAutoFit/>
          </a:bodyPr>
          <a:lstStyle/>
          <a:p>
            <a:pPr algn="ctr"/>
            <a:r>
              <a:rPr lang="en-CA" dirty="0"/>
              <a:t>Costco</a:t>
            </a:r>
          </a:p>
          <a:p>
            <a:pPr algn="ctr"/>
            <a:r>
              <a:rPr lang="en-CA" dirty="0"/>
              <a:t>Annual I.R = 25%</a:t>
            </a:r>
          </a:p>
          <a:p>
            <a:pPr algn="ctr"/>
            <a:r>
              <a:rPr lang="en-CA" dirty="0"/>
              <a:t>3% &amp; 2% Cash back</a:t>
            </a:r>
          </a:p>
        </p:txBody>
      </p:sp>
      <p:sp>
        <p:nvSpPr>
          <p:cNvPr id="14" name="TextBox 13">
            <a:extLst>
              <a:ext uri="{FF2B5EF4-FFF2-40B4-BE49-F238E27FC236}">
                <a16:creationId xmlns:a16="http://schemas.microsoft.com/office/drawing/2014/main" id="{02848898-CE64-4ED4-BE39-7683EAE5D4FA}"/>
              </a:ext>
            </a:extLst>
          </p:cNvPr>
          <p:cNvSpPr txBox="1"/>
          <p:nvPr/>
        </p:nvSpPr>
        <p:spPr>
          <a:xfrm>
            <a:off x="3122568" y="2291080"/>
            <a:ext cx="2441893" cy="369332"/>
          </a:xfrm>
          <a:prstGeom prst="rect">
            <a:avLst/>
          </a:prstGeom>
          <a:noFill/>
        </p:spPr>
        <p:txBody>
          <a:bodyPr wrap="square" rtlCol="0">
            <a:spAutoFit/>
          </a:bodyPr>
          <a:lstStyle/>
          <a:p>
            <a:pPr algn="ctr"/>
            <a:r>
              <a:rPr lang="en-CA" dirty="0"/>
              <a:t>Annual I.R = 25%</a:t>
            </a:r>
          </a:p>
        </p:txBody>
      </p:sp>
      <p:sp>
        <p:nvSpPr>
          <p:cNvPr id="15" name="TextBox 14">
            <a:extLst>
              <a:ext uri="{FF2B5EF4-FFF2-40B4-BE49-F238E27FC236}">
                <a16:creationId xmlns:a16="http://schemas.microsoft.com/office/drawing/2014/main" id="{84F642F3-D8D7-4A05-9339-12D1B2C64E84}"/>
              </a:ext>
            </a:extLst>
          </p:cNvPr>
          <p:cNvSpPr txBox="1"/>
          <p:nvPr/>
        </p:nvSpPr>
        <p:spPr>
          <a:xfrm>
            <a:off x="5835075" y="2341630"/>
            <a:ext cx="2441893" cy="646331"/>
          </a:xfrm>
          <a:prstGeom prst="rect">
            <a:avLst/>
          </a:prstGeom>
          <a:noFill/>
        </p:spPr>
        <p:txBody>
          <a:bodyPr wrap="square" rtlCol="0">
            <a:spAutoFit/>
          </a:bodyPr>
          <a:lstStyle/>
          <a:p>
            <a:pPr algn="ctr"/>
            <a:r>
              <a:rPr lang="en-CA" dirty="0"/>
              <a:t>No Limit</a:t>
            </a:r>
          </a:p>
          <a:p>
            <a:pPr algn="ctr"/>
            <a:r>
              <a:rPr lang="en-CA" dirty="0"/>
              <a:t>Annual I.R = 25%</a:t>
            </a:r>
          </a:p>
        </p:txBody>
      </p:sp>
      <p:sp>
        <p:nvSpPr>
          <p:cNvPr id="17" name="TextBox 16">
            <a:extLst>
              <a:ext uri="{FF2B5EF4-FFF2-40B4-BE49-F238E27FC236}">
                <a16:creationId xmlns:a16="http://schemas.microsoft.com/office/drawing/2014/main" id="{D4252822-B946-44F4-A146-CB6128597256}"/>
              </a:ext>
            </a:extLst>
          </p:cNvPr>
          <p:cNvSpPr txBox="1"/>
          <p:nvPr/>
        </p:nvSpPr>
        <p:spPr>
          <a:xfrm>
            <a:off x="169333" y="4793219"/>
            <a:ext cx="2441893" cy="923330"/>
          </a:xfrm>
          <a:prstGeom prst="rect">
            <a:avLst/>
          </a:prstGeom>
          <a:noFill/>
        </p:spPr>
        <p:txBody>
          <a:bodyPr wrap="square" rtlCol="0">
            <a:spAutoFit/>
          </a:bodyPr>
          <a:lstStyle/>
          <a:p>
            <a:pPr algn="ctr"/>
            <a:r>
              <a:rPr lang="en-CA" dirty="0"/>
              <a:t>Points </a:t>
            </a:r>
          </a:p>
          <a:p>
            <a:pPr algn="ctr"/>
            <a:r>
              <a:rPr lang="en-CA" dirty="0"/>
              <a:t>Miles Reward</a:t>
            </a:r>
          </a:p>
          <a:p>
            <a:pPr algn="ctr"/>
            <a:r>
              <a:rPr lang="en-CA" dirty="0"/>
              <a:t>Annual I.R = 19%</a:t>
            </a:r>
          </a:p>
        </p:txBody>
      </p:sp>
      <p:sp>
        <p:nvSpPr>
          <p:cNvPr id="18" name="TextBox 17">
            <a:extLst>
              <a:ext uri="{FF2B5EF4-FFF2-40B4-BE49-F238E27FC236}">
                <a16:creationId xmlns:a16="http://schemas.microsoft.com/office/drawing/2014/main" id="{CF053689-D20C-42D4-85E0-95E102E4B865}"/>
              </a:ext>
            </a:extLst>
          </p:cNvPr>
          <p:cNvSpPr txBox="1"/>
          <p:nvPr/>
        </p:nvSpPr>
        <p:spPr>
          <a:xfrm>
            <a:off x="3122568" y="4769723"/>
            <a:ext cx="2441893" cy="923330"/>
          </a:xfrm>
          <a:prstGeom prst="rect">
            <a:avLst/>
          </a:prstGeom>
          <a:noFill/>
        </p:spPr>
        <p:txBody>
          <a:bodyPr wrap="square" rtlCol="0">
            <a:spAutoFit/>
          </a:bodyPr>
          <a:lstStyle/>
          <a:p>
            <a:pPr algn="ctr"/>
            <a:r>
              <a:rPr lang="en-CA" dirty="0"/>
              <a:t>Annual Fee: $20/</a:t>
            </a:r>
            <a:r>
              <a:rPr lang="en-CA" dirty="0" err="1"/>
              <a:t>yr</a:t>
            </a:r>
            <a:br>
              <a:rPr lang="en-CA" dirty="0"/>
            </a:br>
            <a:r>
              <a:rPr lang="en-CA" dirty="0"/>
              <a:t>Good for travelling</a:t>
            </a:r>
          </a:p>
          <a:p>
            <a:pPr algn="ctr"/>
            <a:r>
              <a:rPr lang="en-CA" dirty="0"/>
              <a:t>Annual I.R = 13%</a:t>
            </a:r>
          </a:p>
        </p:txBody>
      </p:sp>
      <p:sp>
        <p:nvSpPr>
          <p:cNvPr id="19" name="TextBox 18">
            <a:extLst>
              <a:ext uri="{FF2B5EF4-FFF2-40B4-BE49-F238E27FC236}">
                <a16:creationId xmlns:a16="http://schemas.microsoft.com/office/drawing/2014/main" id="{51E37B93-E859-4E5E-810E-B6D686034243}"/>
              </a:ext>
            </a:extLst>
          </p:cNvPr>
          <p:cNvSpPr txBox="1"/>
          <p:nvPr/>
        </p:nvSpPr>
        <p:spPr>
          <a:xfrm>
            <a:off x="5835075" y="4820273"/>
            <a:ext cx="2441893" cy="646331"/>
          </a:xfrm>
          <a:prstGeom prst="rect">
            <a:avLst/>
          </a:prstGeom>
          <a:noFill/>
        </p:spPr>
        <p:txBody>
          <a:bodyPr wrap="square" rtlCol="0">
            <a:spAutoFit/>
          </a:bodyPr>
          <a:lstStyle/>
          <a:p>
            <a:pPr algn="ctr"/>
            <a:r>
              <a:rPr lang="en-CA" dirty="0"/>
              <a:t>TD</a:t>
            </a:r>
          </a:p>
          <a:p>
            <a:pPr algn="ctr"/>
            <a:r>
              <a:rPr lang="en-CA" dirty="0"/>
              <a:t>Annual I.R = 16%</a:t>
            </a:r>
          </a:p>
        </p:txBody>
      </p:sp>
    </p:spTree>
    <p:extLst>
      <p:ext uri="{BB962C8B-B14F-4D97-AF65-F5344CB8AC3E}">
        <p14:creationId xmlns:p14="http://schemas.microsoft.com/office/powerpoint/2010/main" val="111244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926F98-8EB0-4F5C-9144-6324A61C073B}"/>
              </a:ext>
            </a:extLst>
          </p:cNvPr>
          <p:cNvSpPr>
            <a:spLocks noGrp="1"/>
          </p:cNvSpPr>
          <p:nvPr>
            <p:ph idx="1"/>
          </p:nvPr>
        </p:nvSpPr>
        <p:spPr>
          <a:xfrm>
            <a:off x="175914" y="142240"/>
            <a:ext cx="8792171" cy="1735931"/>
          </a:xfrm>
        </p:spPr>
        <p:txBody>
          <a:bodyPr>
            <a:normAutofit fontScale="92500"/>
          </a:bodyPr>
          <a:lstStyle/>
          <a:p>
            <a:pPr marL="0" indent="0">
              <a:buNone/>
            </a:pPr>
            <a:r>
              <a:rPr lang="en-CA" dirty="0"/>
              <a:t>Ex: Credit card interest rates are calculated based on the unpaid balance owing.  If Johnny’s balance is $1000 this month and he forgot to pay after six monthly terms, how much would he owe?  Note: Annual Interest rate on his credit card is 20%.  </a:t>
            </a:r>
          </a:p>
        </p:txBody>
      </p:sp>
      <p:graphicFrame>
        <p:nvGraphicFramePr>
          <p:cNvPr id="4" name="Object 3">
            <a:extLst>
              <a:ext uri="{FF2B5EF4-FFF2-40B4-BE49-F238E27FC236}">
                <a16:creationId xmlns:a16="http://schemas.microsoft.com/office/drawing/2014/main" id="{4CD70AC1-1EA9-4144-8E56-F1D5AC428D5F}"/>
              </a:ext>
            </a:extLst>
          </p:cNvPr>
          <p:cNvGraphicFramePr>
            <a:graphicFrameLocks noChangeAspect="1"/>
          </p:cNvGraphicFramePr>
          <p:nvPr>
            <p:extLst>
              <p:ext uri="{D42A27DB-BD31-4B8C-83A1-F6EECF244321}">
                <p14:modId xmlns:p14="http://schemas.microsoft.com/office/powerpoint/2010/main" val="1322028421"/>
              </p:ext>
            </p:extLst>
          </p:nvPr>
        </p:nvGraphicFramePr>
        <p:xfrm>
          <a:off x="497839" y="1717800"/>
          <a:ext cx="2238587" cy="1061894"/>
        </p:xfrm>
        <a:graphic>
          <a:graphicData uri="http://schemas.openxmlformats.org/presentationml/2006/ole">
            <mc:AlternateContent xmlns:mc="http://schemas.openxmlformats.org/markup-compatibility/2006">
              <mc:Choice xmlns:v="urn:schemas-microsoft-com:vml" Requires="v">
                <p:oleObj spid="_x0000_s2050" name="Equation" r:id="rId4" imgW="990360" imgH="469800" progId="Equation.DSMT4">
                  <p:embed/>
                </p:oleObj>
              </mc:Choice>
              <mc:Fallback>
                <p:oleObj name="Equation" r:id="rId4" imgW="990360" imgH="469800" progId="Equation.DSMT4">
                  <p:embed/>
                  <p:pic>
                    <p:nvPicPr>
                      <p:cNvPr id="4" name="Object 3">
                        <a:extLst>
                          <a:ext uri="{FF2B5EF4-FFF2-40B4-BE49-F238E27FC236}">
                            <a16:creationId xmlns:a16="http://schemas.microsoft.com/office/drawing/2014/main" id="{4CD70AC1-1EA9-4144-8E56-F1D5AC428D5F}"/>
                          </a:ext>
                        </a:extLst>
                      </p:cNvPr>
                      <p:cNvPicPr/>
                      <p:nvPr/>
                    </p:nvPicPr>
                    <p:blipFill>
                      <a:blip r:embed="rId5"/>
                      <a:stretch>
                        <a:fillRect/>
                      </a:stretch>
                    </p:blipFill>
                    <p:spPr>
                      <a:xfrm>
                        <a:off x="497839" y="1717800"/>
                        <a:ext cx="2238587" cy="1061894"/>
                      </a:xfrm>
                      <a:prstGeom prst="rect">
                        <a:avLst/>
                      </a:prstGeom>
                    </p:spPr>
                  </p:pic>
                </p:oleObj>
              </mc:Fallback>
            </mc:AlternateContent>
          </a:graphicData>
        </a:graphic>
      </p:graphicFrame>
    </p:spTree>
    <p:extLst>
      <p:ext uri="{BB962C8B-B14F-4D97-AF65-F5344CB8AC3E}">
        <p14:creationId xmlns:p14="http://schemas.microsoft.com/office/powerpoint/2010/main" val="321544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16054-5867-4232-9648-BD11C5D35104}"/>
              </a:ext>
            </a:extLst>
          </p:cNvPr>
          <p:cNvSpPr>
            <a:spLocks noGrp="1"/>
          </p:cNvSpPr>
          <p:nvPr>
            <p:ph type="title"/>
          </p:nvPr>
        </p:nvSpPr>
        <p:spPr>
          <a:xfrm>
            <a:off x="166093" y="94774"/>
            <a:ext cx="8193881" cy="545902"/>
          </a:xfrm>
        </p:spPr>
        <p:txBody>
          <a:bodyPr>
            <a:normAutofit fontScale="90000"/>
          </a:bodyPr>
          <a:lstStyle/>
          <a:p>
            <a:r>
              <a:rPr lang="en-CA" dirty="0"/>
              <a:t>Strategies for Avoiding  DEBT:</a:t>
            </a:r>
          </a:p>
        </p:txBody>
      </p:sp>
      <p:sp>
        <p:nvSpPr>
          <p:cNvPr id="3" name="Content Placeholder 2">
            <a:extLst>
              <a:ext uri="{FF2B5EF4-FFF2-40B4-BE49-F238E27FC236}">
                <a16:creationId xmlns:a16="http://schemas.microsoft.com/office/drawing/2014/main" id="{A92ECC09-295B-42AC-9AA8-0546DA9E9001}"/>
              </a:ext>
            </a:extLst>
          </p:cNvPr>
          <p:cNvSpPr>
            <a:spLocks noGrp="1"/>
          </p:cNvSpPr>
          <p:nvPr>
            <p:ph idx="1"/>
          </p:nvPr>
        </p:nvSpPr>
        <p:spPr>
          <a:xfrm>
            <a:off x="264159" y="765388"/>
            <a:ext cx="8527627" cy="5791199"/>
          </a:xfrm>
        </p:spPr>
        <p:txBody>
          <a:bodyPr>
            <a:normAutofit lnSpcReduction="10000"/>
          </a:bodyPr>
          <a:lstStyle/>
          <a:p>
            <a:r>
              <a:rPr lang="en-CA" dirty="0"/>
              <a:t>1. Don’t spend/waist money on things that you don’t need</a:t>
            </a:r>
          </a:p>
          <a:p>
            <a:pPr lvl="1"/>
            <a:r>
              <a:rPr lang="en-CA" dirty="0"/>
              <a:t>Do you need a new phone every year? 2 years?</a:t>
            </a:r>
          </a:p>
          <a:p>
            <a:pPr lvl="1"/>
            <a:r>
              <a:rPr lang="en-CA" dirty="0"/>
              <a:t>Have a clear perspective of all your expenses </a:t>
            </a:r>
          </a:p>
          <a:p>
            <a:pPr lvl="1"/>
            <a:r>
              <a:rPr lang="en-CA" dirty="0"/>
              <a:t>Minimize Subscriptions, membership fees, service charge, cable, </a:t>
            </a:r>
          </a:p>
          <a:p>
            <a:r>
              <a:rPr lang="en-CA" dirty="0"/>
              <a:t>2. Live within your means – clothing, car, </a:t>
            </a:r>
          </a:p>
          <a:p>
            <a:pPr lvl="1"/>
            <a:r>
              <a:rPr lang="en-CA" dirty="0"/>
              <a:t>Don’t be enslaved to materialism</a:t>
            </a:r>
          </a:p>
          <a:p>
            <a:pPr lvl="1"/>
            <a:r>
              <a:rPr lang="en-CA" dirty="0"/>
              <a:t>Buy things on sale (wait for it)</a:t>
            </a:r>
          </a:p>
          <a:p>
            <a:r>
              <a:rPr lang="en-CA" dirty="0"/>
              <a:t>3. Save – create a savings account, goal: 10% of your income</a:t>
            </a:r>
          </a:p>
          <a:p>
            <a:pPr lvl="1"/>
            <a:r>
              <a:rPr lang="en-CA" dirty="0"/>
              <a:t>Pay yourself first</a:t>
            </a:r>
          </a:p>
          <a:p>
            <a:r>
              <a:rPr lang="en-CA" dirty="0"/>
              <a:t>4. Invest Early  -  invest into your Tax Free Savings Account, Registered Retirement Savings Plan</a:t>
            </a:r>
          </a:p>
          <a:p>
            <a:pPr lvl="1"/>
            <a:r>
              <a:rPr lang="en-CA" dirty="0"/>
              <a:t>Your biggest asset when as a young adult is your time</a:t>
            </a:r>
          </a:p>
          <a:p>
            <a:r>
              <a:rPr lang="en-CA" dirty="0"/>
              <a:t>5. Pay Cash, if you use credit, pay it off every month</a:t>
            </a:r>
          </a:p>
          <a:p>
            <a:endParaRPr lang="en-CA" dirty="0"/>
          </a:p>
        </p:txBody>
      </p:sp>
    </p:spTree>
    <p:extLst>
      <p:ext uri="{BB962C8B-B14F-4D97-AF65-F5344CB8AC3E}">
        <p14:creationId xmlns:p14="http://schemas.microsoft.com/office/powerpoint/2010/main" val="168438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D8A9-69BB-43AC-8E98-C2F1175554F9}"/>
              </a:ext>
            </a:extLst>
          </p:cNvPr>
          <p:cNvSpPr>
            <a:spLocks noGrp="1"/>
          </p:cNvSpPr>
          <p:nvPr>
            <p:ph type="title"/>
          </p:nvPr>
        </p:nvSpPr>
        <p:spPr>
          <a:xfrm>
            <a:off x="457200" y="274638"/>
            <a:ext cx="7467600" cy="673629"/>
          </a:xfrm>
        </p:spPr>
        <p:txBody>
          <a:bodyPr/>
          <a:lstStyle/>
          <a:p>
            <a:r>
              <a:rPr lang="en-CA" dirty="0"/>
              <a:t>More Strategies to Save up</a:t>
            </a:r>
          </a:p>
        </p:txBody>
      </p:sp>
      <p:sp>
        <p:nvSpPr>
          <p:cNvPr id="3" name="Content Placeholder 2">
            <a:extLst>
              <a:ext uri="{FF2B5EF4-FFF2-40B4-BE49-F238E27FC236}">
                <a16:creationId xmlns:a16="http://schemas.microsoft.com/office/drawing/2014/main" id="{B945C314-8D1C-4C13-8D28-0F3DB3AD9850}"/>
              </a:ext>
            </a:extLst>
          </p:cNvPr>
          <p:cNvSpPr>
            <a:spLocks noGrp="1"/>
          </p:cNvSpPr>
          <p:nvPr>
            <p:ph idx="1"/>
          </p:nvPr>
        </p:nvSpPr>
        <p:spPr>
          <a:xfrm>
            <a:off x="209973" y="948268"/>
            <a:ext cx="8732216" cy="5635094"/>
          </a:xfrm>
        </p:spPr>
        <p:txBody>
          <a:bodyPr>
            <a:normAutofit/>
          </a:bodyPr>
          <a:lstStyle/>
          <a:p>
            <a:r>
              <a:rPr lang="en-CA" dirty="0"/>
              <a:t>Always pay off your highest interest rate debt first</a:t>
            </a:r>
          </a:p>
          <a:p>
            <a:pPr lvl="1"/>
            <a:r>
              <a:rPr lang="en-CA" dirty="0" err="1"/>
              <a:t>Ie</a:t>
            </a:r>
            <a:r>
              <a:rPr lang="en-CA" dirty="0"/>
              <a:t>: If your bank is giving you 5% interest and your credit card charges 20% interest, pay off your credit card first!</a:t>
            </a:r>
          </a:p>
          <a:p>
            <a:r>
              <a:rPr lang="en-CA" dirty="0"/>
              <a:t>Create an Emergency fund Goal: Save up for 6 months to 12 months of your living expense</a:t>
            </a:r>
          </a:p>
          <a:p>
            <a:pPr lvl="1"/>
            <a:r>
              <a:rPr lang="en-CA" dirty="0"/>
              <a:t>Avoid having to borrow money with high interest</a:t>
            </a:r>
          </a:p>
          <a:p>
            <a:r>
              <a:rPr lang="en-CA" dirty="0"/>
              <a:t>Cut down your Variable expenses – eating out, drinking, groceries, subscriptions, shopping, buy in bulk</a:t>
            </a:r>
          </a:p>
          <a:p>
            <a:r>
              <a:rPr lang="en-CA" dirty="0"/>
              <a:t>Learn to invest and create passive income (next lesson)</a:t>
            </a:r>
          </a:p>
          <a:p>
            <a:r>
              <a:rPr lang="en-CA" dirty="0"/>
              <a:t>Invest in yourself through education, increase earning power  </a:t>
            </a:r>
          </a:p>
          <a:p>
            <a:pPr lvl="1"/>
            <a:r>
              <a:rPr lang="en-CA" dirty="0"/>
              <a:t>Knowledge is power!</a:t>
            </a:r>
          </a:p>
          <a:p>
            <a:r>
              <a:rPr lang="en-CA" dirty="0"/>
              <a:t>Understand how the tax system works, find out how to reduce your tax (Lesson 3)</a:t>
            </a:r>
          </a:p>
          <a:p>
            <a:pPr lvl="1"/>
            <a:endParaRPr lang="en-CA" dirty="0"/>
          </a:p>
        </p:txBody>
      </p:sp>
    </p:spTree>
    <p:extLst>
      <p:ext uri="{BB962C8B-B14F-4D97-AF65-F5344CB8AC3E}">
        <p14:creationId xmlns:p14="http://schemas.microsoft.com/office/powerpoint/2010/main" val="154739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5F057-64EB-4E65-B354-4314079BC9E4}"/>
              </a:ext>
            </a:extLst>
          </p:cNvPr>
          <p:cNvSpPr>
            <a:spLocks noGrp="1"/>
          </p:cNvSpPr>
          <p:nvPr>
            <p:ph type="title"/>
          </p:nvPr>
        </p:nvSpPr>
        <p:spPr>
          <a:xfrm>
            <a:off x="356446" y="202446"/>
            <a:ext cx="7759899" cy="706637"/>
          </a:xfrm>
        </p:spPr>
        <p:txBody>
          <a:bodyPr/>
          <a:lstStyle/>
          <a:p>
            <a:r>
              <a:rPr lang="en-CA" dirty="0"/>
              <a:t>Very </a:t>
            </a:r>
            <a:r>
              <a:rPr lang="en-CA" dirty="0">
                <a:hlinkClick r:id="rId3"/>
              </a:rPr>
              <a:t>Bad Debt </a:t>
            </a:r>
            <a:r>
              <a:rPr lang="en-CA" dirty="0"/>
              <a:t>(Pay Day Loans)</a:t>
            </a:r>
          </a:p>
        </p:txBody>
      </p:sp>
      <p:sp>
        <p:nvSpPr>
          <p:cNvPr id="3" name="Content Placeholder 2">
            <a:extLst>
              <a:ext uri="{FF2B5EF4-FFF2-40B4-BE49-F238E27FC236}">
                <a16:creationId xmlns:a16="http://schemas.microsoft.com/office/drawing/2014/main" id="{C39FB588-B99D-4EE8-AB88-E22A3B6DCA22}"/>
              </a:ext>
            </a:extLst>
          </p:cNvPr>
          <p:cNvSpPr>
            <a:spLocks noGrp="1"/>
          </p:cNvSpPr>
          <p:nvPr>
            <p:ph idx="1"/>
          </p:nvPr>
        </p:nvSpPr>
        <p:spPr>
          <a:xfrm>
            <a:off x="356446" y="2072641"/>
            <a:ext cx="8290322" cy="4721012"/>
          </a:xfrm>
        </p:spPr>
        <p:txBody>
          <a:bodyPr>
            <a:normAutofit lnSpcReduction="10000"/>
          </a:bodyPr>
          <a:lstStyle/>
          <a:p>
            <a:r>
              <a:rPr lang="en-CA" dirty="0"/>
              <a:t>People with bad credit that can not borrow money from most financial institutions with a lower interest rate would borrow a “Pay Day Loan”</a:t>
            </a:r>
          </a:p>
          <a:p>
            <a:r>
              <a:rPr lang="en-CA" dirty="0"/>
              <a:t>Need quick cash? Payday loan are like traps.</a:t>
            </a:r>
          </a:p>
          <a:p>
            <a:pPr lvl="1"/>
            <a:r>
              <a:rPr lang="en-CA" dirty="0"/>
              <a:t>Astronomical Interest rates.  IN BC, you pay $15 interest for every $100 you borrow for two weeks.  </a:t>
            </a:r>
          </a:p>
          <a:p>
            <a:pPr marL="0" indent="0">
              <a:buNone/>
            </a:pPr>
            <a:endParaRPr lang="en-CA" dirty="0"/>
          </a:p>
          <a:p>
            <a:pPr marL="0" indent="0">
              <a:buNone/>
            </a:pPr>
            <a:r>
              <a:rPr lang="en-CA" dirty="0"/>
              <a:t>EX: If I borrowed $1000 to buy an </a:t>
            </a:r>
            <a:r>
              <a:rPr lang="en-CA" dirty="0" err="1"/>
              <a:t>iphone</a:t>
            </a:r>
            <a:r>
              <a:rPr lang="en-CA" dirty="0"/>
              <a:t>, how much would I need to pay back in 8weeks? (4 terms)</a:t>
            </a:r>
          </a:p>
          <a:p>
            <a:pPr marL="385763" indent="-385763">
              <a:buAutoNum type="alphaLcParenR"/>
            </a:pPr>
            <a:r>
              <a:rPr lang="en-CA" dirty="0"/>
              <a:t>If I borrowed $100, how much would I owe after 1 year (26 terms)</a:t>
            </a:r>
          </a:p>
          <a:p>
            <a:pPr marL="385763" indent="-385763">
              <a:buAutoNum type="alphaLcParenR"/>
            </a:pPr>
            <a:r>
              <a:rPr lang="en-CA" dirty="0"/>
              <a:t>What is the annual interest rate for this pay day loan? </a:t>
            </a:r>
          </a:p>
        </p:txBody>
      </p:sp>
      <p:pic>
        <p:nvPicPr>
          <p:cNvPr id="4" name="Picture 3">
            <a:extLst>
              <a:ext uri="{FF2B5EF4-FFF2-40B4-BE49-F238E27FC236}">
                <a16:creationId xmlns:a16="http://schemas.microsoft.com/office/drawing/2014/main" id="{524283BE-36A9-43D0-AD4A-86BE6FA8ED2A}"/>
              </a:ext>
            </a:extLst>
          </p:cNvPr>
          <p:cNvPicPr>
            <a:picLocks noChangeAspect="1"/>
          </p:cNvPicPr>
          <p:nvPr/>
        </p:nvPicPr>
        <p:blipFill>
          <a:blip r:embed="rId4"/>
          <a:stretch>
            <a:fillRect/>
          </a:stretch>
        </p:blipFill>
        <p:spPr>
          <a:xfrm>
            <a:off x="356447" y="909084"/>
            <a:ext cx="2527218" cy="1163558"/>
          </a:xfrm>
          <a:prstGeom prst="rect">
            <a:avLst/>
          </a:prstGeom>
        </p:spPr>
      </p:pic>
      <p:pic>
        <p:nvPicPr>
          <p:cNvPr id="5" name="Picture 4">
            <a:extLst>
              <a:ext uri="{FF2B5EF4-FFF2-40B4-BE49-F238E27FC236}">
                <a16:creationId xmlns:a16="http://schemas.microsoft.com/office/drawing/2014/main" id="{E5F4507B-A419-45FC-8807-1672F1191D23}"/>
              </a:ext>
            </a:extLst>
          </p:cNvPr>
          <p:cNvPicPr>
            <a:picLocks noChangeAspect="1"/>
          </p:cNvPicPr>
          <p:nvPr/>
        </p:nvPicPr>
        <p:blipFill>
          <a:blip r:embed="rId5"/>
          <a:stretch>
            <a:fillRect/>
          </a:stretch>
        </p:blipFill>
        <p:spPr>
          <a:xfrm>
            <a:off x="2993758" y="878466"/>
            <a:ext cx="2648429" cy="1194174"/>
          </a:xfrm>
          <a:prstGeom prst="rect">
            <a:avLst/>
          </a:prstGeom>
        </p:spPr>
      </p:pic>
      <p:pic>
        <p:nvPicPr>
          <p:cNvPr id="6" name="Picture 5">
            <a:extLst>
              <a:ext uri="{FF2B5EF4-FFF2-40B4-BE49-F238E27FC236}">
                <a16:creationId xmlns:a16="http://schemas.microsoft.com/office/drawing/2014/main" id="{F08AFC9D-9EE0-41C8-BE58-77547FC1927F}"/>
              </a:ext>
            </a:extLst>
          </p:cNvPr>
          <p:cNvPicPr>
            <a:picLocks noChangeAspect="1"/>
          </p:cNvPicPr>
          <p:nvPr/>
        </p:nvPicPr>
        <p:blipFill>
          <a:blip r:embed="rId6"/>
          <a:stretch>
            <a:fillRect/>
          </a:stretch>
        </p:blipFill>
        <p:spPr>
          <a:xfrm>
            <a:off x="5752280" y="878466"/>
            <a:ext cx="3339253" cy="1241267"/>
          </a:xfrm>
          <a:prstGeom prst="rect">
            <a:avLst/>
          </a:prstGeom>
        </p:spPr>
      </p:pic>
    </p:spTree>
    <p:extLst>
      <p:ext uri="{BB962C8B-B14F-4D97-AF65-F5344CB8AC3E}">
        <p14:creationId xmlns:p14="http://schemas.microsoft.com/office/powerpoint/2010/main" val="3942580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A429B-F6BF-42EC-9C8C-7A72333BFDF7}"/>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1DB0D86B-CBD5-4BA3-ABB4-0BFF1D050D0E}"/>
              </a:ext>
            </a:extLst>
          </p:cNvPr>
          <p:cNvSpPr>
            <a:spLocks noGrp="1"/>
          </p:cNvSpPr>
          <p:nvPr>
            <p:ph sz="quarter" idx="1"/>
          </p:nvPr>
        </p:nvSpPr>
        <p:spPr/>
        <p:txBody>
          <a:bodyPr/>
          <a:lstStyle/>
          <a:p>
            <a:endParaRPr lang="en-CA"/>
          </a:p>
        </p:txBody>
      </p:sp>
    </p:spTree>
    <p:extLst>
      <p:ext uri="{BB962C8B-B14F-4D97-AF65-F5344CB8AC3E}">
        <p14:creationId xmlns:p14="http://schemas.microsoft.com/office/powerpoint/2010/main" val="1303401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CEB98-4922-4953-9222-8176D0A938C7}"/>
              </a:ext>
            </a:extLst>
          </p:cNvPr>
          <p:cNvSpPr>
            <a:spLocks noGrp="1"/>
          </p:cNvSpPr>
          <p:nvPr>
            <p:ph type="title"/>
          </p:nvPr>
        </p:nvSpPr>
        <p:spPr>
          <a:xfrm>
            <a:off x="182669" y="162508"/>
            <a:ext cx="8258175" cy="492323"/>
          </a:xfrm>
        </p:spPr>
        <p:txBody>
          <a:bodyPr>
            <a:normAutofit fontScale="90000"/>
          </a:bodyPr>
          <a:lstStyle/>
          <a:p>
            <a:r>
              <a:rPr lang="en-CA" dirty="0"/>
              <a:t>I) Thoughts on Poverty: </a:t>
            </a:r>
          </a:p>
        </p:txBody>
      </p:sp>
      <p:sp>
        <p:nvSpPr>
          <p:cNvPr id="3" name="Content Placeholder 2">
            <a:extLst>
              <a:ext uri="{FF2B5EF4-FFF2-40B4-BE49-F238E27FC236}">
                <a16:creationId xmlns:a16="http://schemas.microsoft.com/office/drawing/2014/main" id="{A5FC7440-CFB9-4C70-8749-A63BD0E5443C}"/>
              </a:ext>
            </a:extLst>
          </p:cNvPr>
          <p:cNvSpPr>
            <a:spLocks noGrp="1"/>
          </p:cNvSpPr>
          <p:nvPr>
            <p:ph idx="1"/>
          </p:nvPr>
        </p:nvSpPr>
        <p:spPr>
          <a:xfrm>
            <a:off x="257175" y="995680"/>
            <a:ext cx="8258175" cy="5588000"/>
          </a:xfrm>
        </p:spPr>
        <p:txBody>
          <a:bodyPr>
            <a:normAutofit/>
          </a:bodyPr>
          <a:lstStyle/>
          <a:p>
            <a:r>
              <a:rPr lang="en-CA" dirty="0"/>
              <a:t> For some people, </a:t>
            </a:r>
            <a:r>
              <a:rPr lang="en-CA" dirty="0">
                <a:hlinkClick r:id="rId3"/>
              </a:rPr>
              <a:t>“poverty is a state of mind, and having the right mind-set will let people escape poverty.</a:t>
            </a:r>
            <a:r>
              <a:rPr lang="en-CA" dirty="0"/>
              <a:t> ” Ben Carson</a:t>
            </a:r>
            <a:r>
              <a:rPr lang="en-CA" sz="900" dirty="0"/>
              <a:t>{</a:t>
            </a:r>
            <a:r>
              <a:rPr lang="en-CA" sz="900" dirty="0" err="1"/>
              <a:t>Housing&amp;Development</a:t>
            </a:r>
            <a:r>
              <a:rPr lang="en-CA" sz="900" dirty="0"/>
              <a:t> secretary, neurosurgeon}</a:t>
            </a:r>
          </a:p>
          <a:p>
            <a:pPr lvl="1"/>
            <a:r>
              <a:rPr lang="en-CA" dirty="0"/>
              <a:t>In general, people fall into poverty because of poor habits</a:t>
            </a:r>
          </a:p>
          <a:p>
            <a:pPr lvl="1"/>
            <a:r>
              <a:rPr lang="en-CA" dirty="0"/>
              <a:t>To help people escape poverty we need to educate them to develop the skills for independency </a:t>
            </a:r>
          </a:p>
          <a:p>
            <a:pPr lvl="1"/>
            <a:endParaRPr lang="en-CA" dirty="0"/>
          </a:p>
          <a:p>
            <a:r>
              <a:rPr lang="en-CA" dirty="0"/>
              <a:t>Poverty starts with a fundamental attitude, poverty is passed on, it is taught into families” R. Kiyosaki</a:t>
            </a:r>
          </a:p>
          <a:p>
            <a:pPr lvl="1"/>
            <a:r>
              <a:rPr lang="en-CA" dirty="0"/>
              <a:t>Critique: “School system never teaches you about money, we are taught to become employees, most people lack business knowledge like accounting and taxes” that is useful for financial independence</a:t>
            </a:r>
          </a:p>
          <a:p>
            <a:endParaRPr lang="en-CA" dirty="0"/>
          </a:p>
          <a:p>
            <a:endParaRPr lang="en-CA" dirty="0"/>
          </a:p>
        </p:txBody>
      </p:sp>
    </p:spTree>
    <p:extLst>
      <p:ext uri="{BB962C8B-B14F-4D97-AF65-F5344CB8AC3E}">
        <p14:creationId xmlns:p14="http://schemas.microsoft.com/office/powerpoint/2010/main" val="225339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D7802-BE4B-4F92-8ADA-1302C91AEBDC}"/>
              </a:ext>
            </a:extLst>
          </p:cNvPr>
          <p:cNvSpPr>
            <a:spLocks noGrp="1"/>
          </p:cNvSpPr>
          <p:nvPr>
            <p:ph type="title"/>
          </p:nvPr>
        </p:nvSpPr>
        <p:spPr>
          <a:xfrm>
            <a:off x="457200" y="274638"/>
            <a:ext cx="7467600" cy="646535"/>
          </a:xfrm>
        </p:spPr>
        <p:txBody>
          <a:bodyPr/>
          <a:lstStyle/>
          <a:p>
            <a:r>
              <a:rPr lang="en-CA" dirty="0" err="1"/>
              <a:t>Youtube</a:t>
            </a:r>
            <a:r>
              <a:rPr lang="en-CA" dirty="0"/>
              <a:t>  Videos on Debt</a:t>
            </a:r>
          </a:p>
        </p:txBody>
      </p:sp>
      <p:sp>
        <p:nvSpPr>
          <p:cNvPr id="3" name="Content Placeholder 2">
            <a:extLst>
              <a:ext uri="{FF2B5EF4-FFF2-40B4-BE49-F238E27FC236}">
                <a16:creationId xmlns:a16="http://schemas.microsoft.com/office/drawing/2014/main" id="{44E099D6-3586-4020-8C48-B07359543D26}"/>
              </a:ext>
            </a:extLst>
          </p:cNvPr>
          <p:cNvSpPr>
            <a:spLocks noGrp="1"/>
          </p:cNvSpPr>
          <p:nvPr>
            <p:ph idx="1"/>
          </p:nvPr>
        </p:nvSpPr>
        <p:spPr>
          <a:xfrm>
            <a:off x="304800" y="1083733"/>
            <a:ext cx="8534400" cy="5390219"/>
          </a:xfrm>
        </p:spPr>
        <p:txBody>
          <a:bodyPr/>
          <a:lstStyle/>
          <a:p>
            <a:pPr marL="365760" lvl="1" indent="0">
              <a:buNone/>
            </a:pPr>
            <a:r>
              <a:rPr lang="en-CA" dirty="0"/>
              <a:t>Disclaimer, some of these videos may show graphic images or depressing stories that may create negative emotions.  Watch at your own risk:</a:t>
            </a:r>
          </a:p>
          <a:p>
            <a:pPr marL="365760" lvl="1" indent="0">
              <a:buNone/>
            </a:pPr>
            <a:r>
              <a:rPr lang="en-CA" dirty="0"/>
              <a:t>When watching these videos, avoid scam/ads that talk about making money quick</a:t>
            </a:r>
          </a:p>
          <a:p>
            <a:pPr lvl="1"/>
            <a:r>
              <a:rPr lang="en-CA" dirty="0"/>
              <a:t>Growing debt in Korean Youths: </a:t>
            </a:r>
            <a:r>
              <a:rPr lang="en-CA" dirty="0">
                <a:hlinkClick r:id="rId3"/>
              </a:rPr>
              <a:t>https://youtu.be/E8cbwbTqmCw</a:t>
            </a:r>
            <a:endParaRPr lang="en-CA" dirty="0"/>
          </a:p>
          <a:p>
            <a:pPr lvl="1"/>
            <a:r>
              <a:rPr lang="en-CA" dirty="0"/>
              <a:t>Elderly couple drowning in credit card debts:</a:t>
            </a:r>
            <a:br>
              <a:rPr lang="en-CA" dirty="0"/>
            </a:br>
            <a:r>
              <a:rPr lang="en-CA" dirty="0">
                <a:hlinkClick r:id="rId4"/>
              </a:rPr>
              <a:t>https://youtu.be/hu9zH9CRQHo</a:t>
            </a:r>
            <a:endParaRPr lang="en-CA" dirty="0"/>
          </a:p>
          <a:p>
            <a:pPr lvl="1"/>
            <a:r>
              <a:rPr lang="en-CA" dirty="0"/>
              <a:t>Young couple saving 20k in a year:</a:t>
            </a:r>
            <a:br>
              <a:rPr lang="en-CA" dirty="0"/>
            </a:br>
            <a:r>
              <a:rPr lang="en-CA" dirty="0">
                <a:hlinkClick r:id="rId5"/>
              </a:rPr>
              <a:t>https://youtu.be/d-QcsO4JAns</a:t>
            </a:r>
            <a:endParaRPr lang="en-CA" dirty="0"/>
          </a:p>
          <a:p>
            <a:pPr lvl="1"/>
            <a:r>
              <a:rPr lang="en-CA" dirty="0"/>
              <a:t>Extreme Couponing, shopping with coupons</a:t>
            </a:r>
            <a:br>
              <a:rPr lang="en-CA" dirty="0"/>
            </a:br>
            <a:r>
              <a:rPr lang="en-CA" dirty="0">
                <a:hlinkClick r:id="rId6"/>
              </a:rPr>
              <a:t>https://youtu.be/NkOxfoVOl2g</a:t>
            </a:r>
            <a:endParaRPr lang="en-CA" dirty="0"/>
          </a:p>
          <a:p>
            <a:pPr lvl="1"/>
            <a:r>
              <a:rPr lang="en-CA" dirty="0"/>
              <a:t>Basics on Budgeting</a:t>
            </a:r>
            <a:br>
              <a:rPr lang="en-CA" dirty="0"/>
            </a:br>
            <a:r>
              <a:rPr lang="en-CA" dirty="0">
                <a:hlinkClick r:id="rId7"/>
              </a:rPr>
              <a:t>https://youtu.be/sVKQn2I4HDM</a:t>
            </a:r>
            <a:endParaRPr lang="en-CA" dirty="0"/>
          </a:p>
          <a:p>
            <a:pPr marL="365760" lvl="1" indent="0">
              <a:buNone/>
            </a:pPr>
            <a:endParaRPr lang="en-CA" dirty="0"/>
          </a:p>
          <a:p>
            <a:pPr lvl="1"/>
            <a:endParaRPr lang="en-CA" dirty="0"/>
          </a:p>
          <a:p>
            <a:pPr lvl="1"/>
            <a:endParaRPr lang="en-CA" dirty="0"/>
          </a:p>
          <a:p>
            <a:pPr lvl="1"/>
            <a:endParaRPr lang="en-CA" dirty="0"/>
          </a:p>
        </p:txBody>
      </p:sp>
    </p:spTree>
    <p:extLst>
      <p:ext uri="{BB962C8B-B14F-4D97-AF65-F5344CB8AC3E}">
        <p14:creationId xmlns:p14="http://schemas.microsoft.com/office/powerpoint/2010/main" val="2848066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FCF0F7-8605-4677-80CE-3DBA37FFB63D}"/>
              </a:ext>
            </a:extLst>
          </p:cNvPr>
          <p:cNvSpPr>
            <a:spLocks noGrp="1"/>
          </p:cNvSpPr>
          <p:nvPr>
            <p:ph idx="1"/>
          </p:nvPr>
        </p:nvSpPr>
        <p:spPr>
          <a:xfrm>
            <a:off x="325120" y="298027"/>
            <a:ext cx="8656320" cy="1266613"/>
          </a:xfrm>
        </p:spPr>
        <p:txBody>
          <a:bodyPr/>
          <a:lstStyle/>
          <a:p>
            <a:r>
              <a:rPr lang="en-CA" dirty="0"/>
              <a:t>HW: Create a budget with your family.  Track your family expenses for the next three months.  Use the template provided or create your own.  </a:t>
            </a:r>
          </a:p>
        </p:txBody>
      </p:sp>
      <p:sp>
        <p:nvSpPr>
          <p:cNvPr id="4" name="TextBox 3">
            <a:hlinkClick r:id="rId3"/>
            <a:extLst>
              <a:ext uri="{FF2B5EF4-FFF2-40B4-BE49-F238E27FC236}">
                <a16:creationId xmlns:a16="http://schemas.microsoft.com/office/drawing/2014/main" id="{B8D7FDBF-23F5-4F8E-BD15-9F762C217900}"/>
              </a:ext>
            </a:extLst>
          </p:cNvPr>
          <p:cNvSpPr txBox="1"/>
          <p:nvPr/>
        </p:nvSpPr>
        <p:spPr>
          <a:xfrm>
            <a:off x="498350" y="1616266"/>
            <a:ext cx="3723953" cy="400110"/>
          </a:xfrm>
          <a:prstGeom prst="rect">
            <a:avLst/>
          </a:prstGeom>
          <a:noFill/>
        </p:spPr>
        <p:txBody>
          <a:bodyPr wrap="square" rtlCol="0">
            <a:spAutoFit/>
          </a:bodyPr>
          <a:lstStyle/>
          <a:p>
            <a:pPr marL="342900" indent="-342900">
              <a:buFont typeface="Arial" panose="020B0604020202020204" pitchFamily="34" charset="0"/>
              <a:buChar char="•"/>
            </a:pPr>
            <a:r>
              <a:rPr lang="en-CA" sz="2000" dirty="0"/>
              <a:t>Template #1: MS Excel</a:t>
            </a:r>
          </a:p>
        </p:txBody>
      </p:sp>
    </p:spTree>
    <p:extLst>
      <p:ext uri="{BB962C8B-B14F-4D97-AF65-F5344CB8AC3E}">
        <p14:creationId xmlns:p14="http://schemas.microsoft.com/office/powerpoint/2010/main" val="20554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752C-7D51-462C-95C4-52E6EB71D8A5}"/>
              </a:ext>
            </a:extLst>
          </p:cNvPr>
          <p:cNvSpPr>
            <a:spLocks noGrp="1"/>
          </p:cNvSpPr>
          <p:nvPr>
            <p:ph type="title"/>
          </p:nvPr>
        </p:nvSpPr>
        <p:spPr>
          <a:xfrm>
            <a:off x="219670" y="203148"/>
            <a:ext cx="8172450" cy="476250"/>
          </a:xfrm>
        </p:spPr>
        <p:txBody>
          <a:bodyPr>
            <a:normAutofit fontScale="90000"/>
          </a:bodyPr>
          <a:lstStyle/>
          <a:p>
            <a:r>
              <a:rPr lang="en-CA" dirty="0"/>
              <a:t>II) Statistics on Canadian Debt:</a:t>
            </a:r>
          </a:p>
        </p:txBody>
      </p:sp>
      <p:sp>
        <p:nvSpPr>
          <p:cNvPr id="3" name="Content Placeholder 2">
            <a:extLst>
              <a:ext uri="{FF2B5EF4-FFF2-40B4-BE49-F238E27FC236}">
                <a16:creationId xmlns:a16="http://schemas.microsoft.com/office/drawing/2014/main" id="{E4B9CE6A-E899-4195-856E-646D0E331A0F}"/>
              </a:ext>
            </a:extLst>
          </p:cNvPr>
          <p:cNvSpPr>
            <a:spLocks noGrp="1"/>
          </p:cNvSpPr>
          <p:nvPr>
            <p:ph idx="1"/>
          </p:nvPr>
        </p:nvSpPr>
        <p:spPr>
          <a:xfrm>
            <a:off x="219670" y="758613"/>
            <a:ext cx="8770739" cy="5896239"/>
          </a:xfrm>
        </p:spPr>
        <p:txBody>
          <a:bodyPr>
            <a:normAutofit fontScale="92500" lnSpcReduction="10000"/>
          </a:bodyPr>
          <a:lstStyle/>
          <a:p>
            <a:r>
              <a:rPr lang="en-CA" dirty="0"/>
              <a:t>Around </a:t>
            </a:r>
            <a:r>
              <a:rPr lang="en-CA" dirty="0">
                <a:hlinkClick r:id="rId3"/>
              </a:rPr>
              <a:t>15% of the average Canadian income</a:t>
            </a:r>
            <a:r>
              <a:rPr lang="en-CA" dirty="0"/>
              <a:t> is going towards debt payment </a:t>
            </a:r>
            <a:r>
              <a:rPr lang="en-CA" dirty="0">
                <a:sym typeface="Wingdings" panose="05000000000000000000" pitchFamily="2" charset="2"/>
              </a:rPr>
              <a:t> I think it is a lot higher ~35%</a:t>
            </a:r>
            <a:br>
              <a:rPr lang="en-CA" dirty="0"/>
            </a:br>
            <a:endParaRPr lang="en-CA" dirty="0"/>
          </a:p>
          <a:p>
            <a:r>
              <a:rPr lang="en-CA" dirty="0"/>
              <a:t>Average </a:t>
            </a:r>
            <a:r>
              <a:rPr lang="en-CA" dirty="0">
                <a:hlinkClick r:id="rId4"/>
              </a:rPr>
              <a:t>Canadian debt rose</a:t>
            </a:r>
            <a:r>
              <a:rPr lang="en-CA" dirty="0"/>
              <a:t> 2.7 per cent to $72,950 (includes mortgage)</a:t>
            </a:r>
          </a:p>
          <a:p>
            <a:pPr lvl="1"/>
            <a:r>
              <a:rPr lang="en-CA" dirty="0"/>
              <a:t>Non-mortgage debt is around $24,000, increasing around 2%/year</a:t>
            </a:r>
            <a:br>
              <a:rPr lang="en-CA" dirty="0"/>
            </a:br>
            <a:endParaRPr lang="en-CA" dirty="0"/>
          </a:p>
          <a:p>
            <a:r>
              <a:rPr lang="en-CA" dirty="0"/>
              <a:t>Divorce rate in Canada is 38%, </a:t>
            </a:r>
            <a:r>
              <a:rPr lang="en-CA" dirty="0">
                <a:hlinkClick r:id="rId5"/>
              </a:rPr>
              <a:t>68% of divorces say</a:t>
            </a:r>
            <a:r>
              <a:rPr lang="en-CA" dirty="0"/>
              <a:t> that fighting over money is the number one reason for their divorce</a:t>
            </a:r>
            <a:br>
              <a:rPr lang="en-CA" dirty="0"/>
            </a:br>
            <a:endParaRPr lang="en-CA" dirty="0"/>
          </a:p>
          <a:p>
            <a:r>
              <a:rPr lang="en-CA" dirty="0"/>
              <a:t>Over </a:t>
            </a:r>
            <a:r>
              <a:rPr lang="en-CA" dirty="0">
                <a:hlinkClick r:id="rId6"/>
              </a:rPr>
              <a:t>half of Canadian families living </a:t>
            </a:r>
            <a:r>
              <a:rPr lang="en-CA" dirty="0"/>
              <a:t>from paycheque to paycheque and do not have any savings</a:t>
            </a:r>
          </a:p>
          <a:p>
            <a:pPr lvl="1"/>
            <a:r>
              <a:rPr lang="en-CA" dirty="0"/>
              <a:t>57% of Canadian have credit card debt</a:t>
            </a:r>
          </a:p>
          <a:p>
            <a:pPr lvl="1"/>
            <a:r>
              <a:rPr lang="en-CA" dirty="0"/>
              <a:t>Around 40% of Canadians don’t have any retirement savings plan</a:t>
            </a:r>
            <a:br>
              <a:rPr lang="en-CA" dirty="0"/>
            </a:br>
            <a:endParaRPr lang="en-CA" dirty="0"/>
          </a:p>
          <a:p>
            <a:r>
              <a:rPr lang="en-CA" dirty="0"/>
              <a:t>85% of </a:t>
            </a:r>
            <a:r>
              <a:rPr lang="en-CA" dirty="0">
                <a:hlinkClick r:id="rId7"/>
              </a:rPr>
              <a:t>Canadians believe that knowledge </a:t>
            </a:r>
            <a:r>
              <a:rPr lang="en-CA" dirty="0"/>
              <a:t>in financial literacy is lacking in Canada, cause for an increase in consumer debt</a:t>
            </a:r>
          </a:p>
          <a:p>
            <a:endParaRPr lang="en-CA" dirty="0"/>
          </a:p>
          <a:p>
            <a:endParaRPr lang="en-CA" dirty="0"/>
          </a:p>
          <a:p>
            <a:endParaRPr lang="en-CA" dirty="0"/>
          </a:p>
        </p:txBody>
      </p:sp>
    </p:spTree>
    <p:extLst>
      <p:ext uri="{BB962C8B-B14F-4D97-AF65-F5344CB8AC3E}">
        <p14:creationId xmlns:p14="http://schemas.microsoft.com/office/powerpoint/2010/main" val="49594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DCBD20-EAF0-4A3D-90BA-47355C148F29}"/>
              </a:ext>
            </a:extLst>
          </p:cNvPr>
          <p:cNvSpPr>
            <a:spLocks noGrp="1"/>
          </p:cNvSpPr>
          <p:nvPr>
            <p:ph idx="1"/>
          </p:nvPr>
        </p:nvSpPr>
        <p:spPr>
          <a:xfrm>
            <a:off x="75010" y="785707"/>
            <a:ext cx="8893969" cy="5682825"/>
          </a:xfrm>
        </p:spPr>
        <p:txBody>
          <a:bodyPr>
            <a:normAutofit fontScale="92500" lnSpcReduction="10000"/>
          </a:bodyPr>
          <a:lstStyle/>
          <a:p>
            <a:r>
              <a:rPr lang="en-CA" dirty="0">
                <a:hlinkClick r:id="rId3"/>
              </a:rPr>
              <a:t>Article: Does Mental Health cause Debt</a:t>
            </a:r>
            <a:r>
              <a:rPr lang="en-CA" dirty="0"/>
              <a:t> or Debt Causes Mental Illness?</a:t>
            </a:r>
          </a:p>
          <a:p>
            <a:r>
              <a:rPr lang="en-CA" dirty="0">
                <a:hlinkClick r:id="rId4"/>
              </a:rPr>
              <a:t>People with high incomes</a:t>
            </a:r>
            <a:r>
              <a:rPr lang="en-CA" dirty="0"/>
              <a:t> can also be in debt if your expenses exceed your income</a:t>
            </a:r>
          </a:p>
          <a:p>
            <a:pPr lvl="1"/>
            <a:r>
              <a:rPr lang="en-CA" dirty="0"/>
              <a:t>Overestimate our Income &amp; Underestimate our Expenses</a:t>
            </a:r>
          </a:p>
          <a:p>
            <a:pPr lvl="1"/>
            <a:r>
              <a:rPr lang="en-CA" dirty="0"/>
              <a:t>Common Fixed Costs: Mortgage &amp; Debt (40% of income)</a:t>
            </a:r>
          </a:p>
          <a:p>
            <a:pPr lvl="1"/>
            <a:r>
              <a:rPr lang="en-CA" dirty="0"/>
              <a:t>Despite a high income, you can fall in debt if you are poor at managing your  finances</a:t>
            </a:r>
          </a:p>
          <a:p>
            <a:pPr lvl="2"/>
            <a:r>
              <a:rPr lang="en-CA" dirty="0"/>
              <a:t>Not saving, racking up credit card debts, buying your toys, not knowing where your expenses are</a:t>
            </a:r>
          </a:p>
          <a:p>
            <a:pPr marL="342900" lvl="1" indent="0">
              <a:buNone/>
            </a:pPr>
            <a:endParaRPr lang="en-CA" dirty="0"/>
          </a:p>
          <a:p>
            <a:r>
              <a:rPr lang="en-CA" dirty="0"/>
              <a:t>By budgeting you can manage debt in spite of low earning power</a:t>
            </a:r>
          </a:p>
          <a:p>
            <a:pPr lvl="1"/>
            <a:r>
              <a:rPr lang="en-CA" dirty="0"/>
              <a:t>Invest in yourself, get a good education that leads to a desirable career with high income</a:t>
            </a:r>
          </a:p>
          <a:p>
            <a:pPr lvl="1"/>
            <a:r>
              <a:rPr lang="en-CA" dirty="0"/>
              <a:t>3 requirements for career </a:t>
            </a:r>
            <a:r>
              <a:rPr lang="en-CA" dirty="0">
                <a:sym typeface="Wingdings" panose="05000000000000000000" pitchFamily="2" charset="2"/>
              </a:rPr>
              <a:t> You like it, You are good at it, Pays well</a:t>
            </a:r>
            <a:endParaRPr lang="en-CA" dirty="0"/>
          </a:p>
          <a:p>
            <a:pPr lvl="1"/>
            <a:r>
              <a:rPr lang="en-CA" dirty="0"/>
              <a:t>Living in BC is expensive, raising a family is not cheap, get yourself a good education and start budgeting</a:t>
            </a:r>
          </a:p>
        </p:txBody>
      </p:sp>
      <p:sp>
        <p:nvSpPr>
          <p:cNvPr id="4" name="Title 1">
            <a:extLst>
              <a:ext uri="{FF2B5EF4-FFF2-40B4-BE49-F238E27FC236}">
                <a16:creationId xmlns:a16="http://schemas.microsoft.com/office/drawing/2014/main" id="{40CCCE07-76F4-4FC3-B132-2DBE3D9CA321}"/>
              </a:ext>
            </a:extLst>
          </p:cNvPr>
          <p:cNvSpPr>
            <a:spLocks noGrp="1"/>
          </p:cNvSpPr>
          <p:nvPr>
            <p:ph type="title"/>
          </p:nvPr>
        </p:nvSpPr>
        <p:spPr>
          <a:xfrm>
            <a:off x="196215" y="176054"/>
            <a:ext cx="8258175" cy="492323"/>
          </a:xfrm>
        </p:spPr>
        <p:txBody>
          <a:bodyPr>
            <a:normAutofit fontScale="90000"/>
          </a:bodyPr>
          <a:lstStyle/>
          <a:p>
            <a:r>
              <a:rPr lang="en-CA" dirty="0"/>
              <a:t>III) Thoughts on Debt: </a:t>
            </a:r>
          </a:p>
        </p:txBody>
      </p:sp>
    </p:spTree>
    <p:extLst>
      <p:ext uri="{BB962C8B-B14F-4D97-AF65-F5344CB8AC3E}">
        <p14:creationId xmlns:p14="http://schemas.microsoft.com/office/powerpoint/2010/main" val="398705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FB7E5-8216-40DB-A37A-B242F9ADF434}"/>
              </a:ext>
            </a:extLst>
          </p:cNvPr>
          <p:cNvSpPr>
            <a:spLocks noGrp="1"/>
          </p:cNvSpPr>
          <p:nvPr>
            <p:ph type="title"/>
          </p:nvPr>
        </p:nvSpPr>
        <p:spPr>
          <a:xfrm>
            <a:off x="184474" y="105739"/>
            <a:ext cx="8322469" cy="556617"/>
          </a:xfrm>
        </p:spPr>
        <p:txBody>
          <a:bodyPr/>
          <a:lstStyle/>
          <a:p>
            <a:r>
              <a:rPr lang="en-CA" dirty="0">
                <a:hlinkClick r:id="rId3"/>
              </a:rPr>
              <a:t>IV) Average Salaries </a:t>
            </a:r>
            <a:r>
              <a:rPr lang="en-CA" dirty="0"/>
              <a:t>in Canada</a:t>
            </a:r>
          </a:p>
        </p:txBody>
      </p:sp>
      <p:pic>
        <p:nvPicPr>
          <p:cNvPr id="4" name="Picture 3">
            <a:extLst>
              <a:ext uri="{FF2B5EF4-FFF2-40B4-BE49-F238E27FC236}">
                <a16:creationId xmlns:a16="http://schemas.microsoft.com/office/drawing/2014/main" id="{E8BC4A53-D682-4368-8F5B-C34DE61F63AF}"/>
              </a:ext>
            </a:extLst>
          </p:cNvPr>
          <p:cNvPicPr>
            <a:picLocks noChangeAspect="1"/>
          </p:cNvPicPr>
          <p:nvPr/>
        </p:nvPicPr>
        <p:blipFill>
          <a:blip r:embed="rId4"/>
          <a:stretch>
            <a:fillRect/>
          </a:stretch>
        </p:blipFill>
        <p:spPr>
          <a:xfrm>
            <a:off x="105749" y="762992"/>
            <a:ext cx="4091573" cy="3011090"/>
          </a:xfrm>
          <a:prstGeom prst="rect">
            <a:avLst/>
          </a:prstGeom>
        </p:spPr>
      </p:pic>
      <p:pic>
        <p:nvPicPr>
          <p:cNvPr id="5" name="Picture 4">
            <a:extLst>
              <a:ext uri="{FF2B5EF4-FFF2-40B4-BE49-F238E27FC236}">
                <a16:creationId xmlns:a16="http://schemas.microsoft.com/office/drawing/2014/main" id="{93B47EA8-A3B4-444F-910C-598063978F9B}"/>
              </a:ext>
            </a:extLst>
          </p:cNvPr>
          <p:cNvPicPr>
            <a:picLocks noChangeAspect="1"/>
          </p:cNvPicPr>
          <p:nvPr/>
        </p:nvPicPr>
        <p:blipFill>
          <a:blip r:embed="rId5"/>
          <a:stretch>
            <a:fillRect/>
          </a:stretch>
        </p:blipFill>
        <p:spPr>
          <a:xfrm>
            <a:off x="4431434" y="871366"/>
            <a:ext cx="4075509" cy="3360215"/>
          </a:xfrm>
          <a:prstGeom prst="rect">
            <a:avLst/>
          </a:prstGeom>
        </p:spPr>
      </p:pic>
      <p:sp>
        <p:nvSpPr>
          <p:cNvPr id="7" name="TextBox 6">
            <a:extLst>
              <a:ext uri="{FF2B5EF4-FFF2-40B4-BE49-F238E27FC236}">
                <a16:creationId xmlns:a16="http://schemas.microsoft.com/office/drawing/2014/main" id="{B376ECA0-AB9A-4DEA-B9EF-4539F125DE69}"/>
              </a:ext>
            </a:extLst>
          </p:cNvPr>
          <p:cNvSpPr txBox="1"/>
          <p:nvPr/>
        </p:nvSpPr>
        <p:spPr>
          <a:xfrm>
            <a:off x="308187" y="4440591"/>
            <a:ext cx="5720080" cy="369332"/>
          </a:xfrm>
          <a:prstGeom prst="rect">
            <a:avLst/>
          </a:prstGeom>
          <a:noFill/>
        </p:spPr>
        <p:txBody>
          <a:bodyPr wrap="square" rtlCol="0">
            <a:spAutoFit/>
          </a:bodyPr>
          <a:lstStyle/>
          <a:p>
            <a:r>
              <a:rPr lang="en-CA" dirty="0">
                <a:hlinkClick r:id="rId6"/>
              </a:rPr>
              <a:t>Many high paying careers require higher education </a:t>
            </a:r>
            <a:endParaRPr lang="en-CA" dirty="0"/>
          </a:p>
        </p:txBody>
      </p:sp>
      <p:sp>
        <p:nvSpPr>
          <p:cNvPr id="8" name="TextBox 7">
            <a:extLst>
              <a:ext uri="{FF2B5EF4-FFF2-40B4-BE49-F238E27FC236}">
                <a16:creationId xmlns:a16="http://schemas.microsoft.com/office/drawing/2014/main" id="{70C765B5-89CA-476B-A2B2-659969A22A6F}"/>
              </a:ext>
            </a:extLst>
          </p:cNvPr>
          <p:cNvSpPr txBox="1"/>
          <p:nvPr/>
        </p:nvSpPr>
        <p:spPr>
          <a:xfrm>
            <a:off x="184474" y="4834267"/>
            <a:ext cx="8591973" cy="369332"/>
          </a:xfrm>
          <a:prstGeom prst="rect">
            <a:avLst/>
          </a:prstGeom>
          <a:noFill/>
        </p:spPr>
        <p:txBody>
          <a:bodyPr wrap="square" rtlCol="0">
            <a:spAutoFit/>
          </a:bodyPr>
          <a:lstStyle/>
          <a:p>
            <a:r>
              <a:rPr lang="en-CA" dirty="0"/>
              <a:t>1.3 million STEM related jobs in Canada, average salary is $85,000/year</a:t>
            </a:r>
          </a:p>
        </p:txBody>
      </p:sp>
      <p:sp>
        <p:nvSpPr>
          <p:cNvPr id="9" name="TextBox 8">
            <a:extLst>
              <a:ext uri="{FF2B5EF4-FFF2-40B4-BE49-F238E27FC236}">
                <a16:creationId xmlns:a16="http://schemas.microsoft.com/office/drawing/2014/main" id="{E1E5CD1B-8DC3-4FF9-8419-635572048CD8}"/>
              </a:ext>
            </a:extLst>
          </p:cNvPr>
          <p:cNvSpPr txBox="1"/>
          <p:nvPr/>
        </p:nvSpPr>
        <p:spPr>
          <a:xfrm>
            <a:off x="184474" y="5227943"/>
            <a:ext cx="8591973" cy="369332"/>
          </a:xfrm>
          <a:prstGeom prst="rect">
            <a:avLst/>
          </a:prstGeom>
          <a:noFill/>
        </p:spPr>
        <p:txBody>
          <a:bodyPr wrap="square" rtlCol="0">
            <a:spAutoFit/>
          </a:bodyPr>
          <a:lstStyle/>
          <a:p>
            <a:r>
              <a:rPr lang="en-CA" dirty="0"/>
              <a:t>5.1 million BHASE related jobs in Canada, average salary is $69,000/year</a:t>
            </a:r>
          </a:p>
        </p:txBody>
      </p:sp>
      <p:sp>
        <p:nvSpPr>
          <p:cNvPr id="10" name="TextBox 9">
            <a:extLst>
              <a:ext uri="{FF2B5EF4-FFF2-40B4-BE49-F238E27FC236}">
                <a16:creationId xmlns:a16="http://schemas.microsoft.com/office/drawing/2014/main" id="{647135C6-0D82-4F09-B4EF-2C5C76EA0156}"/>
              </a:ext>
            </a:extLst>
          </p:cNvPr>
          <p:cNvSpPr txBox="1"/>
          <p:nvPr/>
        </p:nvSpPr>
        <p:spPr>
          <a:xfrm>
            <a:off x="184474" y="5621619"/>
            <a:ext cx="8591973" cy="369332"/>
          </a:xfrm>
          <a:prstGeom prst="rect">
            <a:avLst/>
          </a:prstGeom>
          <a:noFill/>
        </p:spPr>
        <p:txBody>
          <a:bodyPr wrap="square" rtlCol="0">
            <a:spAutoFit/>
          </a:bodyPr>
          <a:lstStyle/>
          <a:p>
            <a:r>
              <a:rPr lang="en-CA" dirty="0"/>
              <a:t>670,000 HealthCare related jobs in Canada, average salary is $64,000/year</a:t>
            </a:r>
          </a:p>
        </p:txBody>
      </p:sp>
      <p:sp>
        <p:nvSpPr>
          <p:cNvPr id="11" name="TextBox 10">
            <a:extLst>
              <a:ext uri="{FF2B5EF4-FFF2-40B4-BE49-F238E27FC236}">
                <a16:creationId xmlns:a16="http://schemas.microsoft.com/office/drawing/2014/main" id="{C528DC73-C1F1-41DD-97A6-F3ED60EF492C}"/>
              </a:ext>
            </a:extLst>
          </p:cNvPr>
          <p:cNvSpPr txBox="1"/>
          <p:nvPr/>
        </p:nvSpPr>
        <p:spPr>
          <a:xfrm>
            <a:off x="187861" y="5983992"/>
            <a:ext cx="8591973" cy="369332"/>
          </a:xfrm>
          <a:prstGeom prst="rect">
            <a:avLst/>
          </a:prstGeom>
          <a:noFill/>
        </p:spPr>
        <p:txBody>
          <a:bodyPr wrap="square" rtlCol="0">
            <a:spAutoFit/>
          </a:bodyPr>
          <a:lstStyle/>
          <a:p>
            <a:r>
              <a:rPr lang="en-CA" dirty="0"/>
              <a:t>3 million Non Post Sec. related jobs in Canada, average salary is $50,000/year</a:t>
            </a:r>
          </a:p>
        </p:txBody>
      </p:sp>
    </p:spTree>
    <p:extLst>
      <p:ext uri="{BB962C8B-B14F-4D97-AF65-F5344CB8AC3E}">
        <p14:creationId xmlns:p14="http://schemas.microsoft.com/office/powerpoint/2010/main" val="290749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6C2CF-25FE-4261-8E28-716503B6C55B}"/>
              </a:ext>
            </a:extLst>
          </p:cNvPr>
          <p:cNvSpPr>
            <a:spLocks noGrp="1"/>
          </p:cNvSpPr>
          <p:nvPr>
            <p:ph type="title"/>
          </p:nvPr>
        </p:nvSpPr>
        <p:spPr>
          <a:xfrm>
            <a:off x="139303" y="193477"/>
            <a:ext cx="8376047" cy="438746"/>
          </a:xfrm>
        </p:spPr>
        <p:txBody>
          <a:bodyPr>
            <a:normAutofit fontScale="90000"/>
          </a:bodyPr>
          <a:lstStyle/>
          <a:p>
            <a:r>
              <a:rPr lang="en-CA" dirty="0"/>
              <a:t>v) Monthly Take Home Pay “THP”</a:t>
            </a:r>
          </a:p>
        </p:txBody>
      </p:sp>
      <p:sp>
        <p:nvSpPr>
          <p:cNvPr id="3" name="Content Placeholder 2">
            <a:extLst>
              <a:ext uri="{FF2B5EF4-FFF2-40B4-BE49-F238E27FC236}">
                <a16:creationId xmlns:a16="http://schemas.microsoft.com/office/drawing/2014/main" id="{4B5438B8-6DC1-40BC-B19B-4B4435F98940}"/>
              </a:ext>
            </a:extLst>
          </p:cNvPr>
          <p:cNvSpPr>
            <a:spLocks noGrp="1"/>
          </p:cNvSpPr>
          <p:nvPr>
            <p:ph idx="1"/>
          </p:nvPr>
        </p:nvSpPr>
        <p:spPr>
          <a:xfrm>
            <a:off x="139302" y="794868"/>
            <a:ext cx="8376047" cy="1253728"/>
          </a:xfrm>
        </p:spPr>
        <p:txBody>
          <a:bodyPr>
            <a:normAutofit fontScale="92500"/>
          </a:bodyPr>
          <a:lstStyle/>
          <a:p>
            <a:r>
              <a:rPr lang="en-CA" sz="1725" dirty="0"/>
              <a:t>“Take Home Pay” (aka Net Income) is how much you earn after paying income tax </a:t>
            </a:r>
            <a:br>
              <a:rPr lang="en-CA" sz="1725" dirty="0"/>
            </a:br>
            <a:r>
              <a:rPr lang="en-CA" sz="1725" dirty="0"/>
              <a:t>or union dues</a:t>
            </a:r>
          </a:p>
          <a:p>
            <a:r>
              <a:rPr lang="en-CA" sz="1725" dirty="0"/>
              <a:t>Your “THP” depends on the provincial/federal tax brackets</a:t>
            </a:r>
          </a:p>
          <a:p>
            <a:r>
              <a:rPr lang="en-CA" sz="1725" dirty="0"/>
              <a:t>Chart Below: Average income Profession 10+yrs experience</a:t>
            </a:r>
          </a:p>
        </p:txBody>
      </p:sp>
      <p:sp>
        <p:nvSpPr>
          <p:cNvPr id="4" name="Rectangle 3">
            <a:extLst>
              <a:ext uri="{FF2B5EF4-FFF2-40B4-BE49-F238E27FC236}">
                <a16:creationId xmlns:a16="http://schemas.microsoft.com/office/drawing/2014/main" id="{2476AC2B-5871-4276-9315-03AB18C819F3}"/>
              </a:ext>
            </a:extLst>
          </p:cNvPr>
          <p:cNvSpPr/>
          <p:nvPr/>
        </p:nvSpPr>
        <p:spPr>
          <a:xfrm>
            <a:off x="437528" y="2146936"/>
            <a:ext cx="7013138" cy="2639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350" dirty="0">
                <a:solidFill>
                  <a:sysClr val="windowText" lastClr="000000"/>
                </a:solidFill>
              </a:rPr>
              <a:t>Profession                 Annual Income          THP %                   Monthly THP</a:t>
            </a:r>
          </a:p>
        </p:txBody>
      </p:sp>
      <p:sp>
        <p:nvSpPr>
          <p:cNvPr id="5" name="Rectangle 4">
            <a:extLst>
              <a:ext uri="{FF2B5EF4-FFF2-40B4-BE49-F238E27FC236}">
                <a16:creationId xmlns:a16="http://schemas.microsoft.com/office/drawing/2014/main" id="{BC4E904A-2949-49E2-975C-3CCE5094878E}"/>
              </a:ext>
            </a:extLst>
          </p:cNvPr>
          <p:cNvSpPr/>
          <p:nvPr/>
        </p:nvSpPr>
        <p:spPr>
          <a:xfrm>
            <a:off x="437528" y="2410886"/>
            <a:ext cx="7013138" cy="2743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350" dirty="0">
                <a:solidFill>
                  <a:sysClr val="windowText" lastClr="000000"/>
                </a:solidFill>
              </a:rPr>
              <a:t>HS Teacher (BC)</a:t>
            </a:r>
          </a:p>
        </p:txBody>
      </p:sp>
      <p:sp>
        <p:nvSpPr>
          <p:cNvPr id="6" name="Rectangle 5">
            <a:extLst>
              <a:ext uri="{FF2B5EF4-FFF2-40B4-BE49-F238E27FC236}">
                <a16:creationId xmlns:a16="http://schemas.microsoft.com/office/drawing/2014/main" id="{8D5F3AD7-B007-4CD5-86CE-C02DC3A97876}"/>
              </a:ext>
            </a:extLst>
          </p:cNvPr>
          <p:cNvSpPr/>
          <p:nvPr/>
        </p:nvSpPr>
        <p:spPr>
          <a:xfrm>
            <a:off x="437527" y="2668062"/>
            <a:ext cx="7013138" cy="2535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350" dirty="0">
                <a:solidFill>
                  <a:sysClr val="windowText" lastClr="000000"/>
                </a:solidFill>
              </a:rPr>
              <a:t>Sen. Acct. Manager</a:t>
            </a:r>
          </a:p>
        </p:txBody>
      </p:sp>
      <p:sp>
        <p:nvSpPr>
          <p:cNvPr id="7" name="Rectangle 6">
            <a:extLst>
              <a:ext uri="{FF2B5EF4-FFF2-40B4-BE49-F238E27FC236}">
                <a16:creationId xmlns:a16="http://schemas.microsoft.com/office/drawing/2014/main" id="{91FBAB98-C687-410F-9EA9-B9490BA337C8}"/>
              </a:ext>
            </a:extLst>
          </p:cNvPr>
          <p:cNvSpPr/>
          <p:nvPr/>
        </p:nvSpPr>
        <p:spPr>
          <a:xfrm>
            <a:off x="437526" y="2925237"/>
            <a:ext cx="7013137" cy="2702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350" dirty="0">
                <a:solidFill>
                  <a:sysClr val="windowText" lastClr="000000"/>
                </a:solidFill>
              </a:rPr>
              <a:t>Family Physician (Dr)</a:t>
            </a:r>
          </a:p>
        </p:txBody>
      </p:sp>
      <p:sp>
        <p:nvSpPr>
          <p:cNvPr id="8" name="Rectangle 7">
            <a:extLst>
              <a:ext uri="{FF2B5EF4-FFF2-40B4-BE49-F238E27FC236}">
                <a16:creationId xmlns:a16="http://schemas.microsoft.com/office/drawing/2014/main" id="{D5E36668-9BF2-49C9-A1DC-FB8DE656A051}"/>
              </a:ext>
            </a:extLst>
          </p:cNvPr>
          <p:cNvSpPr/>
          <p:nvPr/>
        </p:nvSpPr>
        <p:spPr>
          <a:xfrm>
            <a:off x="437525" y="3182121"/>
            <a:ext cx="7013138" cy="25746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350" dirty="0">
                <a:solidFill>
                  <a:sysClr val="windowText" lastClr="000000"/>
                </a:solidFill>
              </a:rPr>
              <a:t>Rt. Store Manager</a:t>
            </a:r>
          </a:p>
        </p:txBody>
      </p:sp>
      <p:sp>
        <p:nvSpPr>
          <p:cNvPr id="9" name="Rectangle 8">
            <a:extLst>
              <a:ext uri="{FF2B5EF4-FFF2-40B4-BE49-F238E27FC236}">
                <a16:creationId xmlns:a16="http://schemas.microsoft.com/office/drawing/2014/main" id="{6F3D6E02-4A9F-49EC-A473-6FB8F2F9ADF1}"/>
              </a:ext>
            </a:extLst>
          </p:cNvPr>
          <p:cNvSpPr/>
          <p:nvPr/>
        </p:nvSpPr>
        <p:spPr>
          <a:xfrm>
            <a:off x="437525" y="3439587"/>
            <a:ext cx="7013137" cy="2500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350" dirty="0">
                <a:solidFill>
                  <a:sysClr val="windowText" lastClr="000000"/>
                </a:solidFill>
              </a:rPr>
              <a:t>Reg. Nurse</a:t>
            </a:r>
          </a:p>
        </p:txBody>
      </p:sp>
      <p:sp>
        <p:nvSpPr>
          <p:cNvPr id="10" name="Rectangle 9">
            <a:extLst>
              <a:ext uri="{FF2B5EF4-FFF2-40B4-BE49-F238E27FC236}">
                <a16:creationId xmlns:a16="http://schemas.microsoft.com/office/drawing/2014/main" id="{04B32B2F-C264-4F9E-84F1-69E495CA2D8A}"/>
              </a:ext>
            </a:extLst>
          </p:cNvPr>
          <p:cNvSpPr/>
          <p:nvPr/>
        </p:nvSpPr>
        <p:spPr>
          <a:xfrm>
            <a:off x="437524" y="3696762"/>
            <a:ext cx="7013136" cy="25717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350" dirty="0">
                <a:solidFill>
                  <a:sysClr val="windowText" lastClr="000000"/>
                </a:solidFill>
              </a:rPr>
              <a:t>Realtor</a:t>
            </a:r>
          </a:p>
        </p:txBody>
      </p:sp>
      <p:sp>
        <p:nvSpPr>
          <p:cNvPr id="11" name="Rectangle 10">
            <a:extLst>
              <a:ext uri="{FF2B5EF4-FFF2-40B4-BE49-F238E27FC236}">
                <a16:creationId xmlns:a16="http://schemas.microsoft.com/office/drawing/2014/main" id="{13608753-2736-46E7-9B17-8F952B282002}"/>
              </a:ext>
            </a:extLst>
          </p:cNvPr>
          <p:cNvSpPr/>
          <p:nvPr/>
        </p:nvSpPr>
        <p:spPr>
          <a:xfrm>
            <a:off x="437523" y="3953936"/>
            <a:ext cx="7013137" cy="26795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350" dirty="0">
                <a:solidFill>
                  <a:sysClr val="windowText" lastClr="000000"/>
                </a:solidFill>
              </a:rPr>
              <a:t>Receptionist</a:t>
            </a:r>
          </a:p>
        </p:txBody>
      </p:sp>
      <p:sp>
        <p:nvSpPr>
          <p:cNvPr id="12" name="Rectangle 11">
            <a:extLst>
              <a:ext uri="{FF2B5EF4-FFF2-40B4-BE49-F238E27FC236}">
                <a16:creationId xmlns:a16="http://schemas.microsoft.com/office/drawing/2014/main" id="{D2589AA7-6676-44D7-A70E-4560D01DEA4F}"/>
              </a:ext>
            </a:extLst>
          </p:cNvPr>
          <p:cNvSpPr/>
          <p:nvPr/>
        </p:nvSpPr>
        <p:spPr>
          <a:xfrm>
            <a:off x="437522" y="4211111"/>
            <a:ext cx="7013136" cy="2702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350" dirty="0">
                <a:solidFill>
                  <a:sysClr val="windowText" lastClr="000000"/>
                </a:solidFill>
              </a:rPr>
              <a:t>Programmer</a:t>
            </a:r>
          </a:p>
        </p:txBody>
      </p:sp>
      <p:sp>
        <p:nvSpPr>
          <p:cNvPr id="13" name="Rectangle 12">
            <a:extLst>
              <a:ext uri="{FF2B5EF4-FFF2-40B4-BE49-F238E27FC236}">
                <a16:creationId xmlns:a16="http://schemas.microsoft.com/office/drawing/2014/main" id="{3C31A0F1-8E1C-46BA-B1E4-0F333DFD25B3}"/>
              </a:ext>
            </a:extLst>
          </p:cNvPr>
          <p:cNvSpPr/>
          <p:nvPr/>
        </p:nvSpPr>
        <p:spPr>
          <a:xfrm>
            <a:off x="437522" y="4468286"/>
            <a:ext cx="7013136" cy="27383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350" dirty="0">
                <a:solidFill>
                  <a:sysClr val="windowText" lastClr="000000"/>
                </a:solidFill>
              </a:rPr>
              <a:t>Min. Wage (15.21/hr)  </a:t>
            </a:r>
          </a:p>
        </p:txBody>
      </p:sp>
      <p:sp>
        <p:nvSpPr>
          <p:cNvPr id="14" name="Rectangle 13">
            <a:extLst>
              <a:ext uri="{FF2B5EF4-FFF2-40B4-BE49-F238E27FC236}">
                <a16:creationId xmlns:a16="http://schemas.microsoft.com/office/drawing/2014/main" id="{D09E94E5-7668-4B31-A5FF-0F725C783084}"/>
              </a:ext>
            </a:extLst>
          </p:cNvPr>
          <p:cNvSpPr/>
          <p:nvPr/>
        </p:nvSpPr>
        <p:spPr>
          <a:xfrm>
            <a:off x="437520" y="2159069"/>
            <a:ext cx="1995036" cy="256639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350" dirty="0">
              <a:solidFill>
                <a:sysClr val="windowText" lastClr="000000"/>
              </a:solidFill>
            </a:endParaRPr>
          </a:p>
        </p:txBody>
      </p:sp>
      <p:sp>
        <p:nvSpPr>
          <p:cNvPr id="15" name="Rectangle 14">
            <a:extLst>
              <a:ext uri="{FF2B5EF4-FFF2-40B4-BE49-F238E27FC236}">
                <a16:creationId xmlns:a16="http://schemas.microsoft.com/office/drawing/2014/main" id="{3E704182-ACD9-450E-9C22-CCA73F425ADF}"/>
              </a:ext>
            </a:extLst>
          </p:cNvPr>
          <p:cNvSpPr/>
          <p:nvPr/>
        </p:nvSpPr>
        <p:spPr>
          <a:xfrm>
            <a:off x="4177632" y="2146936"/>
            <a:ext cx="948334" cy="25847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solidFill>
                <a:sysClr val="windowText" lastClr="000000"/>
              </a:solidFill>
            </a:endParaRPr>
          </a:p>
        </p:txBody>
      </p:sp>
      <p:sp>
        <p:nvSpPr>
          <p:cNvPr id="16" name="TextBox 15">
            <a:extLst>
              <a:ext uri="{FF2B5EF4-FFF2-40B4-BE49-F238E27FC236}">
                <a16:creationId xmlns:a16="http://schemas.microsoft.com/office/drawing/2014/main" id="{5FA90B54-D433-41E7-B335-B95BAA54680B}"/>
              </a:ext>
            </a:extLst>
          </p:cNvPr>
          <p:cNvSpPr txBox="1"/>
          <p:nvPr/>
        </p:nvSpPr>
        <p:spPr>
          <a:xfrm>
            <a:off x="2819344" y="2410886"/>
            <a:ext cx="884039" cy="300082"/>
          </a:xfrm>
          <a:prstGeom prst="rect">
            <a:avLst/>
          </a:prstGeom>
          <a:noFill/>
        </p:spPr>
        <p:txBody>
          <a:bodyPr wrap="square" rtlCol="0">
            <a:spAutoFit/>
          </a:bodyPr>
          <a:lstStyle/>
          <a:p>
            <a:r>
              <a:rPr lang="en-CA" sz="1350" dirty="0"/>
              <a:t>$86,000</a:t>
            </a:r>
          </a:p>
        </p:txBody>
      </p:sp>
      <p:sp>
        <p:nvSpPr>
          <p:cNvPr id="17" name="TextBox 16">
            <a:extLst>
              <a:ext uri="{FF2B5EF4-FFF2-40B4-BE49-F238E27FC236}">
                <a16:creationId xmlns:a16="http://schemas.microsoft.com/office/drawing/2014/main" id="{30E7BEEA-D100-41F9-88B3-F6622BBFD429}"/>
              </a:ext>
            </a:extLst>
          </p:cNvPr>
          <p:cNvSpPr txBox="1"/>
          <p:nvPr/>
        </p:nvSpPr>
        <p:spPr>
          <a:xfrm>
            <a:off x="2821128" y="2664494"/>
            <a:ext cx="1156838" cy="300082"/>
          </a:xfrm>
          <a:prstGeom prst="rect">
            <a:avLst/>
          </a:prstGeom>
          <a:noFill/>
        </p:spPr>
        <p:txBody>
          <a:bodyPr wrap="square" rtlCol="0">
            <a:spAutoFit/>
          </a:bodyPr>
          <a:lstStyle/>
          <a:p>
            <a:r>
              <a:rPr lang="en-CA" sz="1350" dirty="0"/>
              <a:t>$100,000</a:t>
            </a:r>
          </a:p>
        </p:txBody>
      </p:sp>
      <p:sp>
        <p:nvSpPr>
          <p:cNvPr id="18" name="TextBox 17">
            <a:extLst>
              <a:ext uri="{FF2B5EF4-FFF2-40B4-BE49-F238E27FC236}">
                <a16:creationId xmlns:a16="http://schemas.microsoft.com/office/drawing/2014/main" id="{90C48A08-9FBA-4D12-A484-AD689863CD44}"/>
              </a:ext>
            </a:extLst>
          </p:cNvPr>
          <p:cNvSpPr txBox="1"/>
          <p:nvPr/>
        </p:nvSpPr>
        <p:spPr>
          <a:xfrm>
            <a:off x="2822912" y="2918102"/>
            <a:ext cx="1235822" cy="300082"/>
          </a:xfrm>
          <a:prstGeom prst="rect">
            <a:avLst/>
          </a:prstGeom>
          <a:noFill/>
        </p:spPr>
        <p:txBody>
          <a:bodyPr wrap="square" rtlCol="0">
            <a:spAutoFit/>
          </a:bodyPr>
          <a:lstStyle/>
          <a:p>
            <a:r>
              <a:rPr lang="en-CA" sz="1350" dirty="0"/>
              <a:t>$190,000</a:t>
            </a:r>
          </a:p>
        </p:txBody>
      </p:sp>
      <p:sp>
        <p:nvSpPr>
          <p:cNvPr id="19" name="TextBox 18">
            <a:extLst>
              <a:ext uri="{FF2B5EF4-FFF2-40B4-BE49-F238E27FC236}">
                <a16:creationId xmlns:a16="http://schemas.microsoft.com/office/drawing/2014/main" id="{15BE00DC-416E-4531-8614-EEB2EA7C66C5}"/>
              </a:ext>
            </a:extLst>
          </p:cNvPr>
          <p:cNvSpPr txBox="1"/>
          <p:nvPr/>
        </p:nvSpPr>
        <p:spPr>
          <a:xfrm>
            <a:off x="2824696" y="3171710"/>
            <a:ext cx="884039" cy="300082"/>
          </a:xfrm>
          <a:prstGeom prst="rect">
            <a:avLst/>
          </a:prstGeom>
          <a:noFill/>
        </p:spPr>
        <p:txBody>
          <a:bodyPr wrap="square" rtlCol="0">
            <a:spAutoFit/>
          </a:bodyPr>
          <a:lstStyle/>
          <a:p>
            <a:r>
              <a:rPr lang="en-CA" sz="1350" dirty="0"/>
              <a:t>$49,000</a:t>
            </a:r>
          </a:p>
        </p:txBody>
      </p:sp>
      <p:sp>
        <p:nvSpPr>
          <p:cNvPr id="20" name="TextBox 19">
            <a:extLst>
              <a:ext uri="{FF2B5EF4-FFF2-40B4-BE49-F238E27FC236}">
                <a16:creationId xmlns:a16="http://schemas.microsoft.com/office/drawing/2014/main" id="{5130588A-54A9-46E4-B1F3-6A3102DC5F6B}"/>
              </a:ext>
            </a:extLst>
          </p:cNvPr>
          <p:cNvSpPr txBox="1"/>
          <p:nvPr/>
        </p:nvSpPr>
        <p:spPr>
          <a:xfrm>
            <a:off x="2826481" y="3425318"/>
            <a:ext cx="884039" cy="300082"/>
          </a:xfrm>
          <a:prstGeom prst="rect">
            <a:avLst/>
          </a:prstGeom>
          <a:noFill/>
        </p:spPr>
        <p:txBody>
          <a:bodyPr wrap="square" rtlCol="0">
            <a:spAutoFit/>
          </a:bodyPr>
          <a:lstStyle/>
          <a:p>
            <a:r>
              <a:rPr lang="en-CA" sz="1350" dirty="0"/>
              <a:t>$90,000</a:t>
            </a:r>
          </a:p>
        </p:txBody>
      </p:sp>
      <p:sp>
        <p:nvSpPr>
          <p:cNvPr id="21" name="TextBox 20">
            <a:extLst>
              <a:ext uri="{FF2B5EF4-FFF2-40B4-BE49-F238E27FC236}">
                <a16:creationId xmlns:a16="http://schemas.microsoft.com/office/drawing/2014/main" id="{86F949C1-5252-4841-8CEA-51147E2042F4}"/>
              </a:ext>
            </a:extLst>
          </p:cNvPr>
          <p:cNvSpPr txBox="1"/>
          <p:nvPr/>
        </p:nvSpPr>
        <p:spPr>
          <a:xfrm>
            <a:off x="2828265" y="3678926"/>
            <a:ext cx="884039" cy="300082"/>
          </a:xfrm>
          <a:prstGeom prst="rect">
            <a:avLst/>
          </a:prstGeom>
          <a:noFill/>
        </p:spPr>
        <p:txBody>
          <a:bodyPr wrap="square" rtlCol="0">
            <a:spAutoFit/>
          </a:bodyPr>
          <a:lstStyle/>
          <a:p>
            <a:r>
              <a:rPr lang="en-CA" sz="1350" dirty="0"/>
              <a:t>$95,000</a:t>
            </a:r>
          </a:p>
        </p:txBody>
      </p:sp>
      <p:sp>
        <p:nvSpPr>
          <p:cNvPr id="22" name="TextBox 21">
            <a:extLst>
              <a:ext uri="{FF2B5EF4-FFF2-40B4-BE49-F238E27FC236}">
                <a16:creationId xmlns:a16="http://schemas.microsoft.com/office/drawing/2014/main" id="{EB5D9D63-78A0-4596-9803-DD0A7E24E4BC}"/>
              </a:ext>
            </a:extLst>
          </p:cNvPr>
          <p:cNvSpPr txBox="1"/>
          <p:nvPr/>
        </p:nvSpPr>
        <p:spPr>
          <a:xfrm>
            <a:off x="2551454" y="3943250"/>
            <a:ext cx="1886686" cy="300082"/>
          </a:xfrm>
          <a:prstGeom prst="rect">
            <a:avLst/>
          </a:prstGeom>
          <a:noFill/>
        </p:spPr>
        <p:txBody>
          <a:bodyPr wrap="square" rtlCol="0">
            <a:spAutoFit/>
          </a:bodyPr>
          <a:lstStyle/>
          <a:p>
            <a:r>
              <a:rPr lang="en-CA" sz="1350" dirty="0"/>
              <a:t>$42,000 ($20/hr)</a:t>
            </a:r>
          </a:p>
        </p:txBody>
      </p:sp>
      <p:sp>
        <p:nvSpPr>
          <p:cNvPr id="23" name="TextBox 22">
            <a:extLst>
              <a:ext uri="{FF2B5EF4-FFF2-40B4-BE49-F238E27FC236}">
                <a16:creationId xmlns:a16="http://schemas.microsoft.com/office/drawing/2014/main" id="{C467ABC6-B3FC-4509-95D1-C52AB688F1A0}"/>
              </a:ext>
            </a:extLst>
          </p:cNvPr>
          <p:cNvSpPr txBox="1"/>
          <p:nvPr/>
        </p:nvSpPr>
        <p:spPr>
          <a:xfrm>
            <a:off x="2521093" y="4212928"/>
            <a:ext cx="1339451" cy="300082"/>
          </a:xfrm>
          <a:prstGeom prst="rect">
            <a:avLst/>
          </a:prstGeom>
          <a:noFill/>
        </p:spPr>
        <p:txBody>
          <a:bodyPr wrap="square" rtlCol="0">
            <a:spAutoFit/>
          </a:bodyPr>
          <a:lstStyle/>
          <a:p>
            <a:pPr algn="ctr"/>
            <a:r>
              <a:rPr lang="en-CA" sz="1350" dirty="0"/>
              <a:t>$81,000</a:t>
            </a:r>
          </a:p>
        </p:txBody>
      </p:sp>
      <p:sp>
        <p:nvSpPr>
          <p:cNvPr id="24" name="TextBox 23">
            <a:extLst>
              <a:ext uri="{FF2B5EF4-FFF2-40B4-BE49-F238E27FC236}">
                <a16:creationId xmlns:a16="http://schemas.microsoft.com/office/drawing/2014/main" id="{42C468CE-8531-42C2-99D6-AFD579DFCDA4}"/>
              </a:ext>
            </a:extLst>
          </p:cNvPr>
          <p:cNvSpPr txBox="1"/>
          <p:nvPr/>
        </p:nvSpPr>
        <p:spPr>
          <a:xfrm>
            <a:off x="2517520" y="4471891"/>
            <a:ext cx="1339451" cy="300082"/>
          </a:xfrm>
          <a:prstGeom prst="rect">
            <a:avLst/>
          </a:prstGeom>
          <a:noFill/>
        </p:spPr>
        <p:txBody>
          <a:bodyPr wrap="square" rtlCol="0">
            <a:spAutoFit/>
          </a:bodyPr>
          <a:lstStyle/>
          <a:p>
            <a:pPr algn="ctr"/>
            <a:r>
              <a:rPr lang="en-CA" sz="1350" dirty="0"/>
              <a:t>$31,636</a:t>
            </a:r>
          </a:p>
        </p:txBody>
      </p:sp>
      <p:sp>
        <p:nvSpPr>
          <p:cNvPr id="25" name="TextBox 24">
            <a:extLst>
              <a:ext uri="{FF2B5EF4-FFF2-40B4-BE49-F238E27FC236}">
                <a16:creationId xmlns:a16="http://schemas.microsoft.com/office/drawing/2014/main" id="{48890597-8EFF-4B45-BF7C-B9C9548FCC99}"/>
              </a:ext>
            </a:extLst>
          </p:cNvPr>
          <p:cNvSpPr txBox="1"/>
          <p:nvPr/>
        </p:nvSpPr>
        <p:spPr>
          <a:xfrm>
            <a:off x="4368145" y="2412671"/>
            <a:ext cx="630430" cy="300082"/>
          </a:xfrm>
          <a:prstGeom prst="rect">
            <a:avLst/>
          </a:prstGeom>
          <a:noFill/>
        </p:spPr>
        <p:txBody>
          <a:bodyPr wrap="square" rtlCol="0">
            <a:spAutoFit/>
          </a:bodyPr>
          <a:lstStyle/>
          <a:p>
            <a:pPr algn="ctr"/>
            <a:r>
              <a:rPr lang="en-CA" sz="1350" dirty="0"/>
              <a:t>70%</a:t>
            </a:r>
          </a:p>
        </p:txBody>
      </p:sp>
      <p:sp>
        <p:nvSpPr>
          <p:cNvPr id="26" name="TextBox 25">
            <a:extLst>
              <a:ext uri="{FF2B5EF4-FFF2-40B4-BE49-F238E27FC236}">
                <a16:creationId xmlns:a16="http://schemas.microsoft.com/office/drawing/2014/main" id="{31720E2E-D569-4D9A-A923-82D9CE9B32E9}"/>
              </a:ext>
            </a:extLst>
          </p:cNvPr>
          <p:cNvSpPr txBox="1"/>
          <p:nvPr/>
        </p:nvSpPr>
        <p:spPr>
          <a:xfrm>
            <a:off x="4359215" y="2671633"/>
            <a:ext cx="630430" cy="300082"/>
          </a:xfrm>
          <a:prstGeom prst="rect">
            <a:avLst/>
          </a:prstGeom>
          <a:noFill/>
        </p:spPr>
        <p:txBody>
          <a:bodyPr wrap="square" rtlCol="0">
            <a:spAutoFit/>
          </a:bodyPr>
          <a:lstStyle/>
          <a:p>
            <a:pPr algn="ctr"/>
            <a:r>
              <a:rPr lang="en-CA" sz="1350" dirty="0"/>
              <a:t>65%</a:t>
            </a:r>
          </a:p>
        </p:txBody>
      </p:sp>
      <p:sp>
        <p:nvSpPr>
          <p:cNvPr id="27" name="TextBox 26">
            <a:extLst>
              <a:ext uri="{FF2B5EF4-FFF2-40B4-BE49-F238E27FC236}">
                <a16:creationId xmlns:a16="http://schemas.microsoft.com/office/drawing/2014/main" id="{1E1591ED-6005-4086-9534-6B84086AE29C}"/>
              </a:ext>
            </a:extLst>
          </p:cNvPr>
          <p:cNvSpPr txBox="1"/>
          <p:nvPr/>
        </p:nvSpPr>
        <p:spPr>
          <a:xfrm>
            <a:off x="4350286" y="2930596"/>
            <a:ext cx="630430" cy="300082"/>
          </a:xfrm>
          <a:prstGeom prst="rect">
            <a:avLst/>
          </a:prstGeom>
          <a:noFill/>
        </p:spPr>
        <p:txBody>
          <a:bodyPr wrap="square" rtlCol="0">
            <a:spAutoFit/>
          </a:bodyPr>
          <a:lstStyle/>
          <a:p>
            <a:pPr algn="ctr"/>
            <a:r>
              <a:rPr lang="en-CA" sz="1350" dirty="0"/>
              <a:t>60%</a:t>
            </a:r>
          </a:p>
        </p:txBody>
      </p:sp>
      <p:sp>
        <p:nvSpPr>
          <p:cNvPr id="28" name="TextBox 27">
            <a:extLst>
              <a:ext uri="{FF2B5EF4-FFF2-40B4-BE49-F238E27FC236}">
                <a16:creationId xmlns:a16="http://schemas.microsoft.com/office/drawing/2014/main" id="{CE0E56F2-7356-43BF-9F13-821C4F436CCB}"/>
              </a:ext>
            </a:extLst>
          </p:cNvPr>
          <p:cNvSpPr txBox="1"/>
          <p:nvPr/>
        </p:nvSpPr>
        <p:spPr>
          <a:xfrm>
            <a:off x="4346714" y="3189558"/>
            <a:ext cx="630430" cy="300082"/>
          </a:xfrm>
          <a:prstGeom prst="rect">
            <a:avLst/>
          </a:prstGeom>
          <a:noFill/>
        </p:spPr>
        <p:txBody>
          <a:bodyPr wrap="square" rtlCol="0">
            <a:spAutoFit/>
          </a:bodyPr>
          <a:lstStyle/>
          <a:p>
            <a:pPr algn="ctr"/>
            <a:r>
              <a:rPr lang="en-CA" sz="1350" dirty="0"/>
              <a:t>80%</a:t>
            </a:r>
          </a:p>
        </p:txBody>
      </p:sp>
      <p:sp>
        <p:nvSpPr>
          <p:cNvPr id="29" name="TextBox 28">
            <a:extLst>
              <a:ext uri="{FF2B5EF4-FFF2-40B4-BE49-F238E27FC236}">
                <a16:creationId xmlns:a16="http://schemas.microsoft.com/office/drawing/2014/main" id="{B675B9B0-A241-442B-86ED-C540219A7C8E}"/>
              </a:ext>
            </a:extLst>
          </p:cNvPr>
          <p:cNvSpPr txBox="1"/>
          <p:nvPr/>
        </p:nvSpPr>
        <p:spPr>
          <a:xfrm>
            <a:off x="4343143" y="3448520"/>
            <a:ext cx="630430" cy="300082"/>
          </a:xfrm>
          <a:prstGeom prst="rect">
            <a:avLst/>
          </a:prstGeom>
          <a:noFill/>
        </p:spPr>
        <p:txBody>
          <a:bodyPr wrap="square" rtlCol="0">
            <a:spAutoFit/>
          </a:bodyPr>
          <a:lstStyle/>
          <a:p>
            <a:pPr algn="ctr"/>
            <a:r>
              <a:rPr lang="en-CA" sz="1350" dirty="0"/>
              <a:t>70%</a:t>
            </a:r>
          </a:p>
        </p:txBody>
      </p:sp>
      <p:sp>
        <p:nvSpPr>
          <p:cNvPr id="30" name="TextBox 29">
            <a:extLst>
              <a:ext uri="{FF2B5EF4-FFF2-40B4-BE49-F238E27FC236}">
                <a16:creationId xmlns:a16="http://schemas.microsoft.com/office/drawing/2014/main" id="{71ACE353-7BA0-4542-AA34-7A70D2ADEE88}"/>
              </a:ext>
            </a:extLst>
          </p:cNvPr>
          <p:cNvSpPr txBox="1"/>
          <p:nvPr/>
        </p:nvSpPr>
        <p:spPr>
          <a:xfrm>
            <a:off x="4339571" y="3707482"/>
            <a:ext cx="630430" cy="300082"/>
          </a:xfrm>
          <a:prstGeom prst="rect">
            <a:avLst/>
          </a:prstGeom>
          <a:noFill/>
        </p:spPr>
        <p:txBody>
          <a:bodyPr wrap="square" rtlCol="0">
            <a:spAutoFit/>
          </a:bodyPr>
          <a:lstStyle/>
          <a:p>
            <a:pPr algn="ctr"/>
            <a:r>
              <a:rPr lang="en-CA" sz="1350" dirty="0"/>
              <a:t>65%</a:t>
            </a:r>
          </a:p>
        </p:txBody>
      </p:sp>
      <p:sp>
        <p:nvSpPr>
          <p:cNvPr id="31" name="TextBox 30">
            <a:extLst>
              <a:ext uri="{FF2B5EF4-FFF2-40B4-BE49-F238E27FC236}">
                <a16:creationId xmlns:a16="http://schemas.microsoft.com/office/drawing/2014/main" id="{1DF66FA0-631A-4167-8DC7-553B97BCD673}"/>
              </a:ext>
            </a:extLst>
          </p:cNvPr>
          <p:cNvSpPr txBox="1"/>
          <p:nvPr/>
        </p:nvSpPr>
        <p:spPr>
          <a:xfrm>
            <a:off x="4336000" y="3966445"/>
            <a:ext cx="630430" cy="300082"/>
          </a:xfrm>
          <a:prstGeom prst="rect">
            <a:avLst/>
          </a:prstGeom>
          <a:noFill/>
        </p:spPr>
        <p:txBody>
          <a:bodyPr wrap="square" rtlCol="0">
            <a:spAutoFit/>
          </a:bodyPr>
          <a:lstStyle/>
          <a:p>
            <a:pPr algn="ctr"/>
            <a:r>
              <a:rPr lang="en-CA" sz="1350" dirty="0"/>
              <a:t>80%</a:t>
            </a:r>
          </a:p>
        </p:txBody>
      </p:sp>
      <p:sp>
        <p:nvSpPr>
          <p:cNvPr id="32" name="TextBox 31">
            <a:extLst>
              <a:ext uri="{FF2B5EF4-FFF2-40B4-BE49-F238E27FC236}">
                <a16:creationId xmlns:a16="http://schemas.microsoft.com/office/drawing/2014/main" id="{61907032-BD02-42F5-95F2-B22A983EFA02}"/>
              </a:ext>
            </a:extLst>
          </p:cNvPr>
          <p:cNvSpPr txBox="1"/>
          <p:nvPr/>
        </p:nvSpPr>
        <p:spPr>
          <a:xfrm>
            <a:off x="4332428" y="4225407"/>
            <a:ext cx="630430" cy="300082"/>
          </a:xfrm>
          <a:prstGeom prst="rect">
            <a:avLst/>
          </a:prstGeom>
          <a:noFill/>
        </p:spPr>
        <p:txBody>
          <a:bodyPr wrap="square" rtlCol="0">
            <a:spAutoFit/>
          </a:bodyPr>
          <a:lstStyle/>
          <a:p>
            <a:pPr algn="ctr"/>
            <a:r>
              <a:rPr lang="en-CA" sz="1350" dirty="0"/>
              <a:t>70%</a:t>
            </a:r>
          </a:p>
        </p:txBody>
      </p:sp>
      <p:sp>
        <p:nvSpPr>
          <p:cNvPr id="33" name="TextBox 32">
            <a:extLst>
              <a:ext uri="{FF2B5EF4-FFF2-40B4-BE49-F238E27FC236}">
                <a16:creationId xmlns:a16="http://schemas.microsoft.com/office/drawing/2014/main" id="{51E7697A-5B5C-4714-8224-2AB95249978C}"/>
              </a:ext>
            </a:extLst>
          </p:cNvPr>
          <p:cNvSpPr txBox="1"/>
          <p:nvPr/>
        </p:nvSpPr>
        <p:spPr>
          <a:xfrm>
            <a:off x="4334215" y="4484369"/>
            <a:ext cx="630430" cy="300082"/>
          </a:xfrm>
          <a:prstGeom prst="rect">
            <a:avLst/>
          </a:prstGeom>
          <a:noFill/>
        </p:spPr>
        <p:txBody>
          <a:bodyPr wrap="square" rtlCol="0">
            <a:spAutoFit/>
          </a:bodyPr>
          <a:lstStyle/>
          <a:p>
            <a:pPr algn="ctr"/>
            <a:r>
              <a:rPr lang="en-CA" sz="1350" dirty="0"/>
              <a:t>90%</a:t>
            </a:r>
          </a:p>
        </p:txBody>
      </p:sp>
      <p:sp>
        <p:nvSpPr>
          <p:cNvPr id="34" name="TextBox 33">
            <a:extLst>
              <a:ext uri="{FF2B5EF4-FFF2-40B4-BE49-F238E27FC236}">
                <a16:creationId xmlns:a16="http://schemas.microsoft.com/office/drawing/2014/main" id="{2EC320EF-2373-4E89-B8BB-935F9EB4EA86}"/>
              </a:ext>
            </a:extLst>
          </p:cNvPr>
          <p:cNvSpPr txBox="1"/>
          <p:nvPr/>
        </p:nvSpPr>
        <p:spPr>
          <a:xfrm>
            <a:off x="5400549" y="2414455"/>
            <a:ext cx="1955287" cy="300082"/>
          </a:xfrm>
          <a:prstGeom prst="rect">
            <a:avLst/>
          </a:prstGeom>
          <a:noFill/>
        </p:spPr>
        <p:txBody>
          <a:bodyPr wrap="square" rtlCol="0">
            <a:spAutoFit/>
          </a:bodyPr>
          <a:lstStyle/>
          <a:p>
            <a:pPr algn="ctr"/>
            <a:r>
              <a:rPr lang="en-CA" sz="1350" dirty="0"/>
              <a:t>$5020/month</a:t>
            </a:r>
          </a:p>
        </p:txBody>
      </p:sp>
      <p:sp>
        <p:nvSpPr>
          <p:cNvPr id="35" name="TextBox 34">
            <a:extLst>
              <a:ext uri="{FF2B5EF4-FFF2-40B4-BE49-F238E27FC236}">
                <a16:creationId xmlns:a16="http://schemas.microsoft.com/office/drawing/2014/main" id="{BEBD0553-11F4-4748-95AA-747C5A6CB3A3}"/>
              </a:ext>
            </a:extLst>
          </p:cNvPr>
          <p:cNvSpPr txBox="1"/>
          <p:nvPr/>
        </p:nvSpPr>
        <p:spPr>
          <a:xfrm>
            <a:off x="5285406" y="2662616"/>
            <a:ext cx="2165260" cy="300082"/>
          </a:xfrm>
          <a:prstGeom prst="rect">
            <a:avLst/>
          </a:prstGeom>
          <a:noFill/>
        </p:spPr>
        <p:txBody>
          <a:bodyPr wrap="square" rtlCol="0">
            <a:spAutoFit/>
          </a:bodyPr>
          <a:lstStyle/>
          <a:p>
            <a:pPr algn="ctr"/>
            <a:r>
              <a:rPr lang="en-CA" sz="1350" dirty="0"/>
              <a:t>$5420/month</a:t>
            </a:r>
          </a:p>
        </p:txBody>
      </p:sp>
      <p:sp>
        <p:nvSpPr>
          <p:cNvPr id="36" name="TextBox 35">
            <a:extLst>
              <a:ext uri="{FF2B5EF4-FFF2-40B4-BE49-F238E27FC236}">
                <a16:creationId xmlns:a16="http://schemas.microsoft.com/office/drawing/2014/main" id="{7F79B96B-B979-4E67-B398-E72A5BC91789}"/>
              </a:ext>
            </a:extLst>
          </p:cNvPr>
          <p:cNvSpPr txBox="1"/>
          <p:nvPr/>
        </p:nvSpPr>
        <p:spPr>
          <a:xfrm>
            <a:off x="5285405" y="2910778"/>
            <a:ext cx="2293953" cy="300082"/>
          </a:xfrm>
          <a:prstGeom prst="rect">
            <a:avLst/>
          </a:prstGeom>
          <a:noFill/>
        </p:spPr>
        <p:txBody>
          <a:bodyPr wrap="square" rtlCol="0">
            <a:spAutoFit/>
          </a:bodyPr>
          <a:lstStyle/>
          <a:p>
            <a:pPr algn="ctr"/>
            <a:r>
              <a:rPr lang="en-CA" sz="1350" dirty="0"/>
              <a:t>$9520/month</a:t>
            </a:r>
          </a:p>
        </p:txBody>
      </p:sp>
      <p:sp>
        <p:nvSpPr>
          <p:cNvPr id="37" name="TextBox 36">
            <a:extLst>
              <a:ext uri="{FF2B5EF4-FFF2-40B4-BE49-F238E27FC236}">
                <a16:creationId xmlns:a16="http://schemas.microsoft.com/office/drawing/2014/main" id="{79DF2D18-DD19-4FDB-84B1-90558A01AECA}"/>
              </a:ext>
            </a:extLst>
          </p:cNvPr>
          <p:cNvSpPr txBox="1"/>
          <p:nvPr/>
        </p:nvSpPr>
        <p:spPr>
          <a:xfrm>
            <a:off x="5285406" y="3158939"/>
            <a:ext cx="2293952" cy="300082"/>
          </a:xfrm>
          <a:prstGeom prst="rect">
            <a:avLst/>
          </a:prstGeom>
          <a:noFill/>
        </p:spPr>
        <p:txBody>
          <a:bodyPr wrap="square" rtlCol="0">
            <a:spAutoFit/>
          </a:bodyPr>
          <a:lstStyle/>
          <a:p>
            <a:pPr algn="ctr"/>
            <a:r>
              <a:rPr lang="en-CA" sz="1350" dirty="0"/>
              <a:t>$3270/month</a:t>
            </a:r>
          </a:p>
        </p:txBody>
      </p:sp>
      <p:sp>
        <p:nvSpPr>
          <p:cNvPr id="38" name="TextBox 37">
            <a:extLst>
              <a:ext uri="{FF2B5EF4-FFF2-40B4-BE49-F238E27FC236}">
                <a16:creationId xmlns:a16="http://schemas.microsoft.com/office/drawing/2014/main" id="{4C740F5F-A4E7-4980-9261-184A01914B04}"/>
              </a:ext>
            </a:extLst>
          </p:cNvPr>
          <p:cNvSpPr txBox="1"/>
          <p:nvPr/>
        </p:nvSpPr>
        <p:spPr>
          <a:xfrm>
            <a:off x="5285405" y="3417817"/>
            <a:ext cx="2293951" cy="300082"/>
          </a:xfrm>
          <a:prstGeom prst="rect">
            <a:avLst/>
          </a:prstGeom>
          <a:noFill/>
        </p:spPr>
        <p:txBody>
          <a:bodyPr wrap="square" rtlCol="0">
            <a:spAutoFit/>
          </a:bodyPr>
          <a:lstStyle/>
          <a:p>
            <a:pPr algn="ctr"/>
            <a:r>
              <a:rPr lang="en-CA" sz="1350" dirty="0"/>
              <a:t>$5250/month</a:t>
            </a:r>
          </a:p>
        </p:txBody>
      </p:sp>
      <p:sp>
        <p:nvSpPr>
          <p:cNvPr id="39" name="TextBox 38">
            <a:extLst>
              <a:ext uri="{FF2B5EF4-FFF2-40B4-BE49-F238E27FC236}">
                <a16:creationId xmlns:a16="http://schemas.microsoft.com/office/drawing/2014/main" id="{98033B04-72CD-47EA-BEDF-DAF80EC7035B}"/>
              </a:ext>
            </a:extLst>
          </p:cNvPr>
          <p:cNvSpPr txBox="1"/>
          <p:nvPr/>
        </p:nvSpPr>
        <p:spPr>
          <a:xfrm>
            <a:off x="5285406" y="3676694"/>
            <a:ext cx="2293950" cy="300082"/>
          </a:xfrm>
          <a:prstGeom prst="rect">
            <a:avLst/>
          </a:prstGeom>
          <a:noFill/>
        </p:spPr>
        <p:txBody>
          <a:bodyPr wrap="square" rtlCol="0">
            <a:spAutoFit/>
          </a:bodyPr>
          <a:lstStyle/>
          <a:p>
            <a:pPr algn="ctr"/>
            <a:r>
              <a:rPr lang="en-CA" sz="1350" dirty="0"/>
              <a:t>$5150/month</a:t>
            </a:r>
          </a:p>
        </p:txBody>
      </p:sp>
      <p:sp>
        <p:nvSpPr>
          <p:cNvPr id="40" name="TextBox 39">
            <a:extLst>
              <a:ext uri="{FF2B5EF4-FFF2-40B4-BE49-F238E27FC236}">
                <a16:creationId xmlns:a16="http://schemas.microsoft.com/office/drawing/2014/main" id="{69301683-9F9C-4443-824A-7C2E59B50ED7}"/>
              </a:ext>
            </a:extLst>
          </p:cNvPr>
          <p:cNvSpPr txBox="1"/>
          <p:nvPr/>
        </p:nvSpPr>
        <p:spPr>
          <a:xfrm>
            <a:off x="5285405" y="3935572"/>
            <a:ext cx="2293949" cy="300082"/>
          </a:xfrm>
          <a:prstGeom prst="rect">
            <a:avLst/>
          </a:prstGeom>
          <a:noFill/>
        </p:spPr>
        <p:txBody>
          <a:bodyPr wrap="square" rtlCol="0">
            <a:spAutoFit/>
          </a:bodyPr>
          <a:lstStyle/>
          <a:p>
            <a:pPr algn="ctr"/>
            <a:r>
              <a:rPr lang="en-CA" sz="1350" dirty="0"/>
              <a:t>$2800/month</a:t>
            </a:r>
          </a:p>
        </p:txBody>
      </p:sp>
      <p:sp>
        <p:nvSpPr>
          <p:cNvPr id="41" name="TextBox 40">
            <a:extLst>
              <a:ext uri="{FF2B5EF4-FFF2-40B4-BE49-F238E27FC236}">
                <a16:creationId xmlns:a16="http://schemas.microsoft.com/office/drawing/2014/main" id="{92D23C43-66C3-4F36-8B66-FFFF5C45175B}"/>
              </a:ext>
            </a:extLst>
          </p:cNvPr>
          <p:cNvSpPr txBox="1"/>
          <p:nvPr/>
        </p:nvSpPr>
        <p:spPr>
          <a:xfrm>
            <a:off x="5285406" y="4194449"/>
            <a:ext cx="2293948" cy="300082"/>
          </a:xfrm>
          <a:prstGeom prst="rect">
            <a:avLst/>
          </a:prstGeom>
          <a:noFill/>
        </p:spPr>
        <p:txBody>
          <a:bodyPr wrap="square" rtlCol="0">
            <a:spAutoFit/>
          </a:bodyPr>
          <a:lstStyle/>
          <a:p>
            <a:pPr algn="ctr"/>
            <a:r>
              <a:rPr lang="en-CA" sz="1350" dirty="0"/>
              <a:t>$4730/month</a:t>
            </a:r>
          </a:p>
        </p:txBody>
      </p:sp>
      <p:sp>
        <p:nvSpPr>
          <p:cNvPr id="42" name="TextBox 41">
            <a:extLst>
              <a:ext uri="{FF2B5EF4-FFF2-40B4-BE49-F238E27FC236}">
                <a16:creationId xmlns:a16="http://schemas.microsoft.com/office/drawing/2014/main" id="{82E27952-E74D-4977-87C8-C8CE41A9BB35}"/>
              </a:ext>
            </a:extLst>
          </p:cNvPr>
          <p:cNvSpPr txBox="1"/>
          <p:nvPr/>
        </p:nvSpPr>
        <p:spPr>
          <a:xfrm>
            <a:off x="5285405" y="4453327"/>
            <a:ext cx="2293947" cy="300082"/>
          </a:xfrm>
          <a:prstGeom prst="rect">
            <a:avLst/>
          </a:prstGeom>
          <a:noFill/>
        </p:spPr>
        <p:txBody>
          <a:bodyPr wrap="square" rtlCol="0">
            <a:spAutoFit/>
          </a:bodyPr>
          <a:lstStyle/>
          <a:p>
            <a:pPr algn="ctr"/>
            <a:r>
              <a:rPr lang="en-CA" sz="1350" dirty="0"/>
              <a:t>$2370/month</a:t>
            </a:r>
          </a:p>
        </p:txBody>
      </p:sp>
      <p:sp>
        <p:nvSpPr>
          <p:cNvPr id="43" name="Content Placeholder 2">
            <a:extLst>
              <a:ext uri="{FF2B5EF4-FFF2-40B4-BE49-F238E27FC236}">
                <a16:creationId xmlns:a16="http://schemas.microsoft.com/office/drawing/2014/main" id="{CE284FF2-57C2-4744-AC9C-EE0EFAC39035}"/>
              </a:ext>
            </a:extLst>
          </p:cNvPr>
          <p:cNvSpPr txBox="1">
            <a:spLocks/>
          </p:cNvSpPr>
          <p:nvPr/>
        </p:nvSpPr>
        <p:spPr>
          <a:xfrm>
            <a:off x="139301" y="4906563"/>
            <a:ext cx="8842139" cy="175796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CA" sz="1725" dirty="0"/>
              <a:t>A large part of our income is for paying taxes, pension plans, employ. Insurance</a:t>
            </a:r>
          </a:p>
          <a:p>
            <a:r>
              <a:rPr lang="en-CA" sz="1725" dirty="0"/>
              <a:t>Canadian Tax system </a:t>
            </a:r>
            <a:r>
              <a:rPr lang="en-CA" sz="1725" dirty="0">
                <a:sym typeface="Wingdings" panose="05000000000000000000" pitchFamily="2" charset="2"/>
              </a:rPr>
              <a:t> The more you make, the more tax you pay</a:t>
            </a:r>
          </a:p>
          <a:p>
            <a:r>
              <a:rPr lang="en-CA" sz="1725" dirty="0">
                <a:sym typeface="Wingdings" panose="05000000000000000000" pitchFamily="2" charset="2"/>
              </a:rPr>
              <a:t>For most professions, we only keep 60-70% of our income  overestimate how much money we make</a:t>
            </a:r>
            <a:endParaRPr lang="en-CA" sz="1725" dirty="0"/>
          </a:p>
        </p:txBody>
      </p:sp>
    </p:spTree>
    <p:extLst>
      <p:ext uri="{BB962C8B-B14F-4D97-AF65-F5344CB8AC3E}">
        <p14:creationId xmlns:p14="http://schemas.microsoft.com/office/powerpoint/2010/main" val="281099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500"/>
                                        <p:tgtEl>
                                          <p:spTgt spid="2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500"/>
                                        <p:tgtEl>
                                          <p:spTgt spid="23"/>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500"/>
                                        <p:tgtEl>
                                          <p:spTgt spid="24"/>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fade">
                                      <p:cBhvr>
                                        <p:cTn id="100" dur="500"/>
                                        <p:tgtEl>
                                          <p:spTgt spid="25"/>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fade">
                                      <p:cBhvr>
                                        <p:cTn id="105" dur="500"/>
                                        <p:tgtEl>
                                          <p:spTgt spid="26"/>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500"/>
                                        <p:tgtEl>
                                          <p:spTgt spid="27"/>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28"/>
                                        </p:tgtEl>
                                        <p:attrNameLst>
                                          <p:attrName>style.visibility</p:attrName>
                                        </p:attrNameLst>
                                      </p:cBhvr>
                                      <p:to>
                                        <p:strVal val="visible"/>
                                      </p:to>
                                    </p:set>
                                    <p:animEffect transition="in" filter="fade">
                                      <p:cBhvr>
                                        <p:cTn id="115" dur="500"/>
                                        <p:tgtEl>
                                          <p:spTgt spid="28"/>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fade">
                                      <p:cBhvr>
                                        <p:cTn id="120" dur="500"/>
                                        <p:tgtEl>
                                          <p:spTgt spid="29"/>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30"/>
                                        </p:tgtEl>
                                        <p:attrNameLst>
                                          <p:attrName>style.visibility</p:attrName>
                                        </p:attrNameLst>
                                      </p:cBhvr>
                                      <p:to>
                                        <p:strVal val="visible"/>
                                      </p:to>
                                    </p:set>
                                    <p:animEffect transition="in" filter="fade">
                                      <p:cBhvr>
                                        <p:cTn id="125" dur="500"/>
                                        <p:tgtEl>
                                          <p:spTgt spid="30"/>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31"/>
                                        </p:tgtEl>
                                        <p:attrNameLst>
                                          <p:attrName>style.visibility</p:attrName>
                                        </p:attrNameLst>
                                      </p:cBhvr>
                                      <p:to>
                                        <p:strVal val="visible"/>
                                      </p:to>
                                    </p:set>
                                    <p:animEffect transition="in" filter="fade">
                                      <p:cBhvr>
                                        <p:cTn id="130" dur="500"/>
                                        <p:tgtEl>
                                          <p:spTgt spid="31"/>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32"/>
                                        </p:tgtEl>
                                        <p:attrNameLst>
                                          <p:attrName>style.visibility</p:attrName>
                                        </p:attrNameLst>
                                      </p:cBhvr>
                                      <p:to>
                                        <p:strVal val="visible"/>
                                      </p:to>
                                    </p:set>
                                    <p:animEffect transition="in" filter="fade">
                                      <p:cBhvr>
                                        <p:cTn id="135" dur="500"/>
                                        <p:tgtEl>
                                          <p:spTgt spid="32"/>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fade">
                                      <p:cBhvr>
                                        <p:cTn id="140" dur="500"/>
                                        <p:tgtEl>
                                          <p:spTgt spid="33"/>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34"/>
                                        </p:tgtEl>
                                        <p:attrNameLst>
                                          <p:attrName>style.visibility</p:attrName>
                                        </p:attrNameLst>
                                      </p:cBhvr>
                                      <p:to>
                                        <p:strVal val="visible"/>
                                      </p:to>
                                    </p:set>
                                    <p:animEffect transition="in" filter="fade">
                                      <p:cBhvr>
                                        <p:cTn id="145" dur="500"/>
                                        <p:tgtEl>
                                          <p:spTgt spid="34"/>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35"/>
                                        </p:tgtEl>
                                        <p:attrNameLst>
                                          <p:attrName>style.visibility</p:attrName>
                                        </p:attrNameLst>
                                      </p:cBhvr>
                                      <p:to>
                                        <p:strVal val="visible"/>
                                      </p:to>
                                    </p:set>
                                    <p:animEffect transition="in" filter="fade">
                                      <p:cBhvr>
                                        <p:cTn id="148" dur="500"/>
                                        <p:tgtEl>
                                          <p:spTgt spid="35"/>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fade">
                                      <p:cBhvr>
                                        <p:cTn id="151" dur="500"/>
                                        <p:tgtEl>
                                          <p:spTgt spid="36"/>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37"/>
                                        </p:tgtEl>
                                        <p:attrNameLst>
                                          <p:attrName>style.visibility</p:attrName>
                                        </p:attrNameLst>
                                      </p:cBhvr>
                                      <p:to>
                                        <p:strVal val="visible"/>
                                      </p:to>
                                    </p:set>
                                    <p:animEffect transition="in" filter="fade">
                                      <p:cBhvr>
                                        <p:cTn id="154" dur="500"/>
                                        <p:tgtEl>
                                          <p:spTgt spid="37"/>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38"/>
                                        </p:tgtEl>
                                        <p:attrNameLst>
                                          <p:attrName>style.visibility</p:attrName>
                                        </p:attrNameLst>
                                      </p:cBhvr>
                                      <p:to>
                                        <p:strVal val="visible"/>
                                      </p:to>
                                    </p:set>
                                    <p:animEffect transition="in" filter="fade">
                                      <p:cBhvr>
                                        <p:cTn id="157" dur="500"/>
                                        <p:tgtEl>
                                          <p:spTgt spid="38"/>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39"/>
                                        </p:tgtEl>
                                        <p:attrNameLst>
                                          <p:attrName>style.visibility</p:attrName>
                                        </p:attrNameLst>
                                      </p:cBhvr>
                                      <p:to>
                                        <p:strVal val="visible"/>
                                      </p:to>
                                    </p:set>
                                    <p:animEffect transition="in" filter="fade">
                                      <p:cBhvr>
                                        <p:cTn id="162" dur="500"/>
                                        <p:tgtEl>
                                          <p:spTgt spid="39"/>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40"/>
                                        </p:tgtEl>
                                        <p:attrNameLst>
                                          <p:attrName>style.visibility</p:attrName>
                                        </p:attrNameLst>
                                      </p:cBhvr>
                                      <p:to>
                                        <p:strVal val="visible"/>
                                      </p:to>
                                    </p:set>
                                    <p:animEffect transition="in" filter="fade">
                                      <p:cBhvr>
                                        <p:cTn id="165" dur="500"/>
                                        <p:tgtEl>
                                          <p:spTgt spid="40"/>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41"/>
                                        </p:tgtEl>
                                        <p:attrNameLst>
                                          <p:attrName>style.visibility</p:attrName>
                                        </p:attrNameLst>
                                      </p:cBhvr>
                                      <p:to>
                                        <p:strVal val="visible"/>
                                      </p:to>
                                    </p:set>
                                    <p:animEffect transition="in" filter="fade">
                                      <p:cBhvr>
                                        <p:cTn id="168" dur="500"/>
                                        <p:tgtEl>
                                          <p:spTgt spid="41"/>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42"/>
                                        </p:tgtEl>
                                        <p:attrNameLst>
                                          <p:attrName>style.visibility</p:attrName>
                                        </p:attrNameLst>
                                      </p:cBhvr>
                                      <p:to>
                                        <p:strVal val="visible"/>
                                      </p:to>
                                    </p:set>
                                    <p:animEffect transition="in" filter="fade">
                                      <p:cBhvr>
                                        <p:cTn id="171" dur="500"/>
                                        <p:tgtEl>
                                          <p:spTgt spid="42"/>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nodeType="clickEffect">
                                  <p:stCondLst>
                                    <p:cond delay="0"/>
                                  </p:stCondLst>
                                  <p:childTnLst>
                                    <p:set>
                                      <p:cBhvr>
                                        <p:cTn id="175" dur="1" fill="hold">
                                          <p:stCondLst>
                                            <p:cond delay="0"/>
                                          </p:stCondLst>
                                        </p:cTn>
                                        <p:tgtEl>
                                          <p:spTgt spid="43">
                                            <p:txEl>
                                              <p:pRg st="0" end="0"/>
                                            </p:txEl>
                                          </p:spTgt>
                                        </p:tgtEl>
                                        <p:attrNameLst>
                                          <p:attrName>style.visibility</p:attrName>
                                        </p:attrNameLst>
                                      </p:cBhvr>
                                      <p:to>
                                        <p:strVal val="visible"/>
                                      </p:to>
                                    </p:set>
                                    <p:animEffect transition="in" filter="fade">
                                      <p:cBhvr>
                                        <p:cTn id="176" dur="500"/>
                                        <p:tgtEl>
                                          <p:spTgt spid="43">
                                            <p:txEl>
                                              <p:pRg st="0" end="0"/>
                                            </p:txEl>
                                          </p:spTgt>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nodeType="clickEffect">
                                  <p:stCondLst>
                                    <p:cond delay="0"/>
                                  </p:stCondLst>
                                  <p:childTnLst>
                                    <p:set>
                                      <p:cBhvr>
                                        <p:cTn id="180" dur="1" fill="hold">
                                          <p:stCondLst>
                                            <p:cond delay="0"/>
                                          </p:stCondLst>
                                        </p:cTn>
                                        <p:tgtEl>
                                          <p:spTgt spid="43">
                                            <p:txEl>
                                              <p:pRg st="1" end="1"/>
                                            </p:txEl>
                                          </p:spTgt>
                                        </p:tgtEl>
                                        <p:attrNameLst>
                                          <p:attrName>style.visibility</p:attrName>
                                        </p:attrNameLst>
                                      </p:cBhvr>
                                      <p:to>
                                        <p:strVal val="visible"/>
                                      </p:to>
                                    </p:set>
                                    <p:animEffect transition="in" filter="fade">
                                      <p:cBhvr>
                                        <p:cTn id="181" dur="500"/>
                                        <p:tgtEl>
                                          <p:spTgt spid="43">
                                            <p:txEl>
                                              <p:pRg st="1" end="1"/>
                                            </p:txEl>
                                          </p:spTgt>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nodeType="clickEffect">
                                  <p:stCondLst>
                                    <p:cond delay="0"/>
                                  </p:stCondLst>
                                  <p:childTnLst>
                                    <p:set>
                                      <p:cBhvr>
                                        <p:cTn id="185" dur="1" fill="hold">
                                          <p:stCondLst>
                                            <p:cond delay="0"/>
                                          </p:stCondLst>
                                        </p:cTn>
                                        <p:tgtEl>
                                          <p:spTgt spid="43">
                                            <p:txEl>
                                              <p:pRg st="2" end="2"/>
                                            </p:txEl>
                                          </p:spTgt>
                                        </p:tgtEl>
                                        <p:attrNameLst>
                                          <p:attrName>style.visibility</p:attrName>
                                        </p:attrNameLst>
                                      </p:cBhvr>
                                      <p:to>
                                        <p:strVal val="visible"/>
                                      </p:to>
                                    </p:set>
                                    <p:animEffect transition="in" filter="fade">
                                      <p:cBhvr>
                                        <p:cTn id="186" dur="500"/>
                                        <p:tgtEl>
                                          <p:spTgt spid="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A0BFB4-8F69-45DE-A868-1D6660E5A3B2}"/>
              </a:ext>
            </a:extLst>
          </p:cNvPr>
          <p:cNvSpPr>
            <a:spLocks noGrp="1"/>
          </p:cNvSpPr>
          <p:nvPr>
            <p:ph idx="1"/>
          </p:nvPr>
        </p:nvSpPr>
        <p:spPr>
          <a:xfrm>
            <a:off x="60722" y="601434"/>
            <a:ext cx="7886700" cy="1683377"/>
          </a:xfrm>
        </p:spPr>
        <p:txBody>
          <a:bodyPr>
            <a:normAutofit/>
          </a:bodyPr>
          <a:lstStyle/>
          <a:p>
            <a:r>
              <a:rPr lang="en-CA" dirty="0"/>
              <a:t>Gain control of your finances and create a budget</a:t>
            </a:r>
          </a:p>
          <a:p>
            <a:r>
              <a:rPr lang="en-CA" dirty="0"/>
              <a:t>For an </a:t>
            </a:r>
            <a:r>
              <a:rPr lang="en-CA" dirty="0">
                <a:hlinkClick r:id="rId3"/>
              </a:rPr>
              <a:t>average take home salary of around $3200/month</a:t>
            </a:r>
            <a:r>
              <a:rPr lang="en-CA" dirty="0"/>
              <a:t>, this is what a budget would look like: </a:t>
            </a:r>
          </a:p>
        </p:txBody>
      </p:sp>
      <p:sp>
        <p:nvSpPr>
          <p:cNvPr id="5" name="Title 1">
            <a:extLst>
              <a:ext uri="{FF2B5EF4-FFF2-40B4-BE49-F238E27FC236}">
                <a16:creationId xmlns:a16="http://schemas.microsoft.com/office/drawing/2014/main" id="{4204385D-86FC-4D7B-A496-7B6970C72C2F}"/>
              </a:ext>
            </a:extLst>
          </p:cNvPr>
          <p:cNvSpPr>
            <a:spLocks noGrp="1"/>
          </p:cNvSpPr>
          <p:nvPr>
            <p:ph type="title"/>
          </p:nvPr>
        </p:nvSpPr>
        <p:spPr>
          <a:xfrm>
            <a:off x="142873" y="140367"/>
            <a:ext cx="8376047" cy="438746"/>
          </a:xfrm>
        </p:spPr>
        <p:txBody>
          <a:bodyPr>
            <a:normAutofit fontScale="90000"/>
          </a:bodyPr>
          <a:lstStyle/>
          <a:p>
            <a:r>
              <a:rPr lang="en-CA" dirty="0" err="1"/>
              <a:t>vI</a:t>
            </a:r>
            <a:r>
              <a:rPr lang="en-CA" dirty="0"/>
              <a:t>) Budget</a:t>
            </a:r>
          </a:p>
        </p:txBody>
      </p:sp>
      <p:sp>
        <p:nvSpPr>
          <p:cNvPr id="2" name="Rectangle 1">
            <a:extLst>
              <a:ext uri="{FF2B5EF4-FFF2-40B4-BE49-F238E27FC236}">
                <a16:creationId xmlns:a16="http://schemas.microsoft.com/office/drawing/2014/main" id="{16E5F892-557D-4C0F-A543-8FF73D05A190}"/>
              </a:ext>
            </a:extLst>
          </p:cNvPr>
          <p:cNvSpPr/>
          <p:nvPr/>
        </p:nvSpPr>
        <p:spPr>
          <a:xfrm>
            <a:off x="142873" y="2250282"/>
            <a:ext cx="4429127" cy="30003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5" name="Rectangle 14">
            <a:extLst>
              <a:ext uri="{FF2B5EF4-FFF2-40B4-BE49-F238E27FC236}">
                <a16:creationId xmlns:a16="http://schemas.microsoft.com/office/drawing/2014/main" id="{1C2663E6-D7C1-416E-BC89-1E4D03D8F416}"/>
              </a:ext>
            </a:extLst>
          </p:cNvPr>
          <p:cNvSpPr/>
          <p:nvPr/>
        </p:nvSpPr>
        <p:spPr>
          <a:xfrm>
            <a:off x="142873" y="2550319"/>
            <a:ext cx="4429127" cy="30003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350" dirty="0">
                <a:solidFill>
                  <a:schemeClr val="tx1"/>
                </a:solidFill>
              </a:rPr>
              <a:t>Housing</a:t>
            </a:r>
          </a:p>
        </p:txBody>
      </p:sp>
      <p:sp>
        <p:nvSpPr>
          <p:cNvPr id="26" name="TextBox 25">
            <a:extLst>
              <a:ext uri="{FF2B5EF4-FFF2-40B4-BE49-F238E27FC236}">
                <a16:creationId xmlns:a16="http://schemas.microsoft.com/office/drawing/2014/main" id="{53413DB1-3A22-421E-8ACE-B04497DFDB59}"/>
              </a:ext>
            </a:extLst>
          </p:cNvPr>
          <p:cNvSpPr txBox="1"/>
          <p:nvPr/>
        </p:nvSpPr>
        <p:spPr>
          <a:xfrm>
            <a:off x="76797" y="2246533"/>
            <a:ext cx="1119782" cy="300082"/>
          </a:xfrm>
          <a:prstGeom prst="rect">
            <a:avLst/>
          </a:prstGeom>
          <a:noFill/>
        </p:spPr>
        <p:txBody>
          <a:bodyPr wrap="square" rtlCol="0">
            <a:spAutoFit/>
          </a:bodyPr>
          <a:lstStyle/>
          <a:p>
            <a:pPr algn="ctr"/>
            <a:r>
              <a:rPr lang="en-CA" sz="1350" dirty="0"/>
              <a:t>Expenses</a:t>
            </a:r>
          </a:p>
        </p:txBody>
      </p:sp>
      <p:sp>
        <p:nvSpPr>
          <p:cNvPr id="27" name="TextBox 26">
            <a:extLst>
              <a:ext uri="{FF2B5EF4-FFF2-40B4-BE49-F238E27FC236}">
                <a16:creationId xmlns:a16="http://schemas.microsoft.com/office/drawing/2014/main" id="{A236FBD7-334A-41A1-9DAB-2293FE454F78}"/>
              </a:ext>
            </a:extLst>
          </p:cNvPr>
          <p:cNvSpPr txBox="1"/>
          <p:nvPr/>
        </p:nvSpPr>
        <p:spPr>
          <a:xfrm>
            <a:off x="1427124" y="2246901"/>
            <a:ext cx="1837623" cy="300082"/>
          </a:xfrm>
          <a:prstGeom prst="rect">
            <a:avLst/>
          </a:prstGeom>
          <a:noFill/>
        </p:spPr>
        <p:txBody>
          <a:bodyPr wrap="square" rtlCol="0">
            <a:spAutoFit/>
          </a:bodyPr>
          <a:lstStyle/>
          <a:p>
            <a:pPr algn="ctr"/>
            <a:r>
              <a:rPr lang="en-CA" sz="1350" dirty="0"/>
              <a:t>Monthly Spending</a:t>
            </a:r>
          </a:p>
        </p:txBody>
      </p:sp>
      <p:sp>
        <p:nvSpPr>
          <p:cNvPr id="28" name="TextBox 27">
            <a:extLst>
              <a:ext uri="{FF2B5EF4-FFF2-40B4-BE49-F238E27FC236}">
                <a16:creationId xmlns:a16="http://schemas.microsoft.com/office/drawing/2014/main" id="{8480E882-6B81-4132-A5B5-73E53A29C628}"/>
              </a:ext>
            </a:extLst>
          </p:cNvPr>
          <p:cNvSpPr txBox="1"/>
          <p:nvPr/>
        </p:nvSpPr>
        <p:spPr>
          <a:xfrm>
            <a:off x="3070040" y="2260816"/>
            <a:ext cx="1426958" cy="300082"/>
          </a:xfrm>
          <a:prstGeom prst="rect">
            <a:avLst/>
          </a:prstGeom>
          <a:noFill/>
        </p:spPr>
        <p:txBody>
          <a:bodyPr wrap="square" rtlCol="0">
            <a:spAutoFit/>
          </a:bodyPr>
          <a:lstStyle/>
          <a:p>
            <a:pPr algn="ctr"/>
            <a:r>
              <a:rPr lang="en-CA" sz="1350" dirty="0"/>
              <a:t>Percentage</a:t>
            </a:r>
          </a:p>
        </p:txBody>
      </p:sp>
      <p:sp>
        <p:nvSpPr>
          <p:cNvPr id="29" name="Rectangle 28">
            <a:extLst>
              <a:ext uri="{FF2B5EF4-FFF2-40B4-BE49-F238E27FC236}">
                <a16:creationId xmlns:a16="http://schemas.microsoft.com/office/drawing/2014/main" id="{557C5C49-4475-47CF-93E1-F3D6721E6DB7}"/>
              </a:ext>
            </a:extLst>
          </p:cNvPr>
          <p:cNvSpPr/>
          <p:nvPr/>
        </p:nvSpPr>
        <p:spPr>
          <a:xfrm>
            <a:off x="142873" y="2852561"/>
            <a:ext cx="4429127" cy="30003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350" dirty="0">
                <a:solidFill>
                  <a:schemeClr val="tx1"/>
                </a:solidFill>
              </a:rPr>
              <a:t>Food</a:t>
            </a:r>
          </a:p>
        </p:txBody>
      </p:sp>
      <p:sp>
        <p:nvSpPr>
          <p:cNvPr id="30" name="Rectangle 29">
            <a:extLst>
              <a:ext uri="{FF2B5EF4-FFF2-40B4-BE49-F238E27FC236}">
                <a16:creationId xmlns:a16="http://schemas.microsoft.com/office/drawing/2014/main" id="{2CF53836-F100-4E96-9A35-D6B8592778EB}"/>
              </a:ext>
            </a:extLst>
          </p:cNvPr>
          <p:cNvSpPr/>
          <p:nvPr/>
        </p:nvSpPr>
        <p:spPr>
          <a:xfrm>
            <a:off x="142873" y="3152598"/>
            <a:ext cx="4429127" cy="30003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350" dirty="0">
                <a:solidFill>
                  <a:schemeClr val="tx1"/>
                </a:solidFill>
              </a:rPr>
              <a:t>Transportation</a:t>
            </a:r>
          </a:p>
        </p:txBody>
      </p:sp>
      <p:sp>
        <p:nvSpPr>
          <p:cNvPr id="31" name="Rectangle 30">
            <a:extLst>
              <a:ext uri="{FF2B5EF4-FFF2-40B4-BE49-F238E27FC236}">
                <a16:creationId xmlns:a16="http://schemas.microsoft.com/office/drawing/2014/main" id="{78CCA046-407B-4F10-8009-A92B934A9632}"/>
              </a:ext>
            </a:extLst>
          </p:cNvPr>
          <p:cNvSpPr/>
          <p:nvPr/>
        </p:nvSpPr>
        <p:spPr>
          <a:xfrm>
            <a:off x="142873" y="3452634"/>
            <a:ext cx="4429127" cy="30003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350" dirty="0">
                <a:solidFill>
                  <a:schemeClr val="tx1"/>
                </a:solidFill>
              </a:rPr>
              <a:t>Utilities</a:t>
            </a:r>
          </a:p>
        </p:txBody>
      </p:sp>
      <p:sp>
        <p:nvSpPr>
          <p:cNvPr id="32" name="Rectangle 31">
            <a:extLst>
              <a:ext uri="{FF2B5EF4-FFF2-40B4-BE49-F238E27FC236}">
                <a16:creationId xmlns:a16="http://schemas.microsoft.com/office/drawing/2014/main" id="{40D4B7F9-3C12-47DB-8E04-186C6F4954A9}"/>
              </a:ext>
            </a:extLst>
          </p:cNvPr>
          <p:cNvSpPr/>
          <p:nvPr/>
        </p:nvSpPr>
        <p:spPr>
          <a:xfrm>
            <a:off x="142873" y="3752671"/>
            <a:ext cx="4429127" cy="30003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350" dirty="0">
                <a:solidFill>
                  <a:schemeClr val="tx1"/>
                </a:solidFill>
              </a:rPr>
              <a:t>Debt Payments</a:t>
            </a:r>
          </a:p>
        </p:txBody>
      </p:sp>
      <p:sp>
        <p:nvSpPr>
          <p:cNvPr id="33" name="Rectangle 32">
            <a:extLst>
              <a:ext uri="{FF2B5EF4-FFF2-40B4-BE49-F238E27FC236}">
                <a16:creationId xmlns:a16="http://schemas.microsoft.com/office/drawing/2014/main" id="{3D5B77DB-C2F0-4592-9E1D-891ABA700D58}"/>
              </a:ext>
            </a:extLst>
          </p:cNvPr>
          <p:cNvSpPr/>
          <p:nvPr/>
        </p:nvSpPr>
        <p:spPr>
          <a:xfrm>
            <a:off x="142873" y="4052708"/>
            <a:ext cx="4429127" cy="30003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350" dirty="0">
                <a:solidFill>
                  <a:schemeClr val="tx1"/>
                </a:solidFill>
              </a:rPr>
              <a:t>Miscellaneous</a:t>
            </a:r>
          </a:p>
        </p:txBody>
      </p:sp>
      <p:sp>
        <p:nvSpPr>
          <p:cNvPr id="34" name="Rectangle 33">
            <a:extLst>
              <a:ext uri="{FF2B5EF4-FFF2-40B4-BE49-F238E27FC236}">
                <a16:creationId xmlns:a16="http://schemas.microsoft.com/office/drawing/2014/main" id="{0EEB5F06-77FA-479F-A6A7-7D45B02A7055}"/>
              </a:ext>
            </a:extLst>
          </p:cNvPr>
          <p:cNvSpPr/>
          <p:nvPr/>
        </p:nvSpPr>
        <p:spPr>
          <a:xfrm>
            <a:off x="142873" y="4352745"/>
            <a:ext cx="4429127" cy="30003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350" dirty="0">
                <a:solidFill>
                  <a:schemeClr val="tx1"/>
                </a:solidFill>
              </a:rPr>
              <a:t>Savings</a:t>
            </a:r>
          </a:p>
        </p:txBody>
      </p:sp>
      <p:sp>
        <p:nvSpPr>
          <p:cNvPr id="35" name="Rectangle 34">
            <a:extLst>
              <a:ext uri="{FF2B5EF4-FFF2-40B4-BE49-F238E27FC236}">
                <a16:creationId xmlns:a16="http://schemas.microsoft.com/office/drawing/2014/main" id="{A6473709-056E-4ECF-AB09-BEF9FB581AD3}"/>
              </a:ext>
            </a:extLst>
          </p:cNvPr>
          <p:cNvSpPr/>
          <p:nvPr/>
        </p:nvSpPr>
        <p:spPr>
          <a:xfrm>
            <a:off x="142873" y="4652781"/>
            <a:ext cx="4429127" cy="30003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350" dirty="0">
                <a:solidFill>
                  <a:schemeClr val="tx1"/>
                </a:solidFill>
              </a:rPr>
              <a:t>Clothing</a:t>
            </a:r>
          </a:p>
        </p:txBody>
      </p:sp>
      <p:sp>
        <p:nvSpPr>
          <p:cNvPr id="36" name="Rectangle 35">
            <a:extLst>
              <a:ext uri="{FF2B5EF4-FFF2-40B4-BE49-F238E27FC236}">
                <a16:creationId xmlns:a16="http://schemas.microsoft.com/office/drawing/2014/main" id="{23C30385-131A-4B77-8F5B-A0BA9E5C92D0}"/>
              </a:ext>
            </a:extLst>
          </p:cNvPr>
          <p:cNvSpPr/>
          <p:nvPr/>
        </p:nvSpPr>
        <p:spPr>
          <a:xfrm>
            <a:off x="142873" y="4952818"/>
            <a:ext cx="4429127" cy="30003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350" dirty="0">
                <a:solidFill>
                  <a:schemeClr val="tx1"/>
                </a:solidFill>
              </a:rPr>
              <a:t>Medical</a:t>
            </a:r>
          </a:p>
        </p:txBody>
      </p:sp>
      <p:sp>
        <p:nvSpPr>
          <p:cNvPr id="37" name="Rectangle 36">
            <a:extLst>
              <a:ext uri="{FF2B5EF4-FFF2-40B4-BE49-F238E27FC236}">
                <a16:creationId xmlns:a16="http://schemas.microsoft.com/office/drawing/2014/main" id="{4CFFCEBE-954A-4D5E-A77D-74C64C81A377}"/>
              </a:ext>
            </a:extLst>
          </p:cNvPr>
          <p:cNvSpPr/>
          <p:nvPr/>
        </p:nvSpPr>
        <p:spPr>
          <a:xfrm>
            <a:off x="142873" y="5252855"/>
            <a:ext cx="4429127" cy="30003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350" dirty="0">
                <a:solidFill>
                  <a:schemeClr val="tx1"/>
                </a:solidFill>
              </a:rPr>
              <a:t>Total</a:t>
            </a:r>
          </a:p>
        </p:txBody>
      </p:sp>
      <p:sp>
        <p:nvSpPr>
          <p:cNvPr id="38" name="Rectangle 37">
            <a:extLst>
              <a:ext uri="{FF2B5EF4-FFF2-40B4-BE49-F238E27FC236}">
                <a16:creationId xmlns:a16="http://schemas.microsoft.com/office/drawing/2014/main" id="{E1799AA6-3D12-449F-8440-B14BBBBA1719}"/>
              </a:ext>
            </a:extLst>
          </p:cNvPr>
          <p:cNvSpPr/>
          <p:nvPr/>
        </p:nvSpPr>
        <p:spPr>
          <a:xfrm flipV="1">
            <a:off x="142873" y="2253675"/>
            <a:ext cx="1426958" cy="32992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350" dirty="0">
              <a:solidFill>
                <a:schemeClr val="tx1"/>
              </a:solidFill>
            </a:endParaRPr>
          </a:p>
        </p:txBody>
      </p:sp>
      <p:sp>
        <p:nvSpPr>
          <p:cNvPr id="39" name="Rectangle 38">
            <a:extLst>
              <a:ext uri="{FF2B5EF4-FFF2-40B4-BE49-F238E27FC236}">
                <a16:creationId xmlns:a16="http://schemas.microsoft.com/office/drawing/2014/main" id="{518C5797-DFA8-4390-BE45-1E8178564C80}"/>
              </a:ext>
            </a:extLst>
          </p:cNvPr>
          <p:cNvSpPr/>
          <p:nvPr/>
        </p:nvSpPr>
        <p:spPr>
          <a:xfrm flipV="1">
            <a:off x="3145042" y="2256198"/>
            <a:ext cx="1426958" cy="32992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350" dirty="0">
              <a:solidFill>
                <a:schemeClr val="tx1"/>
              </a:solidFill>
            </a:endParaRPr>
          </a:p>
        </p:txBody>
      </p:sp>
      <p:sp>
        <p:nvSpPr>
          <p:cNvPr id="40" name="TextBox 39">
            <a:extLst>
              <a:ext uri="{FF2B5EF4-FFF2-40B4-BE49-F238E27FC236}">
                <a16:creationId xmlns:a16="http://schemas.microsoft.com/office/drawing/2014/main" id="{9EF28CA9-1834-40F2-9AD8-8916791FBB5E}"/>
              </a:ext>
            </a:extLst>
          </p:cNvPr>
          <p:cNvSpPr txBox="1"/>
          <p:nvPr/>
        </p:nvSpPr>
        <p:spPr>
          <a:xfrm>
            <a:off x="1657564" y="2576077"/>
            <a:ext cx="1426958" cy="300082"/>
          </a:xfrm>
          <a:prstGeom prst="rect">
            <a:avLst/>
          </a:prstGeom>
          <a:noFill/>
        </p:spPr>
        <p:txBody>
          <a:bodyPr wrap="square" rtlCol="0">
            <a:spAutoFit/>
          </a:bodyPr>
          <a:lstStyle/>
          <a:p>
            <a:pPr algn="ctr"/>
            <a:r>
              <a:rPr lang="en-CA" sz="1350" dirty="0"/>
              <a:t>$1,100</a:t>
            </a:r>
          </a:p>
        </p:txBody>
      </p:sp>
      <p:sp>
        <p:nvSpPr>
          <p:cNvPr id="41" name="TextBox 40">
            <a:extLst>
              <a:ext uri="{FF2B5EF4-FFF2-40B4-BE49-F238E27FC236}">
                <a16:creationId xmlns:a16="http://schemas.microsoft.com/office/drawing/2014/main" id="{4D57F802-CD10-455F-A066-B45EF1BB9609}"/>
              </a:ext>
            </a:extLst>
          </p:cNvPr>
          <p:cNvSpPr txBox="1"/>
          <p:nvPr/>
        </p:nvSpPr>
        <p:spPr>
          <a:xfrm>
            <a:off x="1648894" y="2898481"/>
            <a:ext cx="1426958" cy="300082"/>
          </a:xfrm>
          <a:prstGeom prst="rect">
            <a:avLst/>
          </a:prstGeom>
          <a:noFill/>
        </p:spPr>
        <p:txBody>
          <a:bodyPr wrap="square" rtlCol="0">
            <a:spAutoFit/>
          </a:bodyPr>
          <a:lstStyle/>
          <a:p>
            <a:pPr algn="ctr"/>
            <a:r>
              <a:rPr lang="en-CA" sz="1350" dirty="0"/>
              <a:t>$470</a:t>
            </a:r>
          </a:p>
        </p:txBody>
      </p:sp>
      <p:sp>
        <p:nvSpPr>
          <p:cNvPr id="42" name="TextBox 41">
            <a:extLst>
              <a:ext uri="{FF2B5EF4-FFF2-40B4-BE49-F238E27FC236}">
                <a16:creationId xmlns:a16="http://schemas.microsoft.com/office/drawing/2014/main" id="{A2CEF65F-7C01-4524-9E36-87A4840AC6C0}"/>
              </a:ext>
            </a:extLst>
          </p:cNvPr>
          <p:cNvSpPr txBox="1"/>
          <p:nvPr/>
        </p:nvSpPr>
        <p:spPr>
          <a:xfrm>
            <a:off x="1649683" y="3220884"/>
            <a:ext cx="1426958" cy="300082"/>
          </a:xfrm>
          <a:prstGeom prst="rect">
            <a:avLst/>
          </a:prstGeom>
          <a:noFill/>
        </p:spPr>
        <p:txBody>
          <a:bodyPr wrap="square" rtlCol="0">
            <a:spAutoFit/>
          </a:bodyPr>
          <a:lstStyle/>
          <a:p>
            <a:pPr algn="ctr"/>
            <a:r>
              <a:rPr lang="en-CA" sz="1350" dirty="0"/>
              <a:t>$470</a:t>
            </a:r>
          </a:p>
        </p:txBody>
      </p:sp>
      <p:sp>
        <p:nvSpPr>
          <p:cNvPr id="43" name="TextBox 42">
            <a:extLst>
              <a:ext uri="{FF2B5EF4-FFF2-40B4-BE49-F238E27FC236}">
                <a16:creationId xmlns:a16="http://schemas.microsoft.com/office/drawing/2014/main" id="{10729CD5-9BEA-4E50-8922-D2A5748FE314}"/>
              </a:ext>
            </a:extLst>
          </p:cNvPr>
          <p:cNvSpPr txBox="1"/>
          <p:nvPr/>
        </p:nvSpPr>
        <p:spPr>
          <a:xfrm>
            <a:off x="1650472" y="3514910"/>
            <a:ext cx="1426958" cy="300082"/>
          </a:xfrm>
          <a:prstGeom prst="rect">
            <a:avLst/>
          </a:prstGeom>
          <a:noFill/>
        </p:spPr>
        <p:txBody>
          <a:bodyPr wrap="square" rtlCol="0">
            <a:spAutoFit/>
          </a:bodyPr>
          <a:lstStyle/>
          <a:p>
            <a:pPr algn="ctr"/>
            <a:r>
              <a:rPr lang="en-CA" sz="1350" dirty="0"/>
              <a:t>$320</a:t>
            </a:r>
          </a:p>
        </p:txBody>
      </p:sp>
      <p:sp>
        <p:nvSpPr>
          <p:cNvPr id="44" name="TextBox 43">
            <a:extLst>
              <a:ext uri="{FF2B5EF4-FFF2-40B4-BE49-F238E27FC236}">
                <a16:creationId xmlns:a16="http://schemas.microsoft.com/office/drawing/2014/main" id="{FE9BA0C3-A1A3-4AF0-8D00-D84CD39F6968}"/>
              </a:ext>
            </a:extLst>
          </p:cNvPr>
          <p:cNvSpPr txBox="1"/>
          <p:nvPr/>
        </p:nvSpPr>
        <p:spPr>
          <a:xfrm>
            <a:off x="1651261" y="3808936"/>
            <a:ext cx="1426958" cy="300082"/>
          </a:xfrm>
          <a:prstGeom prst="rect">
            <a:avLst/>
          </a:prstGeom>
          <a:noFill/>
        </p:spPr>
        <p:txBody>
          <a:bodyPr wrap="square" rtlCol="0">
            <a:spAutoFit/>
          </a:bodyPr>
          <a:lstStyle/>
          <a:p>
            <a:pPr algn="ctr"/>
            <a:r>
              <a:rPr lang="en-CA" sz="1350" dirty="0"/>
              <a:t>$320</a:t>
            </a:r>
          </a:p>
        </p:txBody>
      </p:sp>
      <p:sp>
        <p:nvSpPr>
          <p:cNvPr id="45" name="TextBox 44">
            <a:extLst>
              <a:ext uri="{FF2B5EF4-FFF2-40B4-BE49-F238E27FC236}">
                <a16:creationId xmlns:a16="http://schemas.microsoft.com/office/drawing/2014/main" id="{CE374887-E585-46AF-A017-AC2A3C24D2F3}"/>
              </a:ext>
            </a:extLst>
          </p:cNvPr>
          <p:cNvSpPr txBox="1"/>
          <p:nvPr/>
        </p:nvSpPr>
        <p:spPr>
          <a:xfrm>
            <a:off x="1652050" y="4102963"/>
            <a:ext cx="1426958" cy="300082"/>
          </a:xfrm>
          <a:prstGeom prst="rect">
            <a:avLst/>
          </a:prstGeom>
          <a:noFill/>
        </p:spPr>
        <p:txBody>
          <a:bodyPr wrap="square" rtlCol="0">
            <a:spAutoFit/>
          </a:bodyPr>
          <a:lstStyle/>
          <a:p>
            <a:pPr algn="ctr"/>
            <a:r>
              <a:rPr lang="en-CA" sz="1350" dirty="0"/>
              <a:t>$160</a:t>
            </a:r>
          </a:p>
        </p:txBody>
      </p:sp>
      <p:sp>
        <p:nvSpPr>
          <p:cNvPr id="46" name="TextBox 45">
            <a:extLst>
              <a:ext uri="{FF2B5EF4-FFF2-40B4-BE49-F238E27FC236}">
                <a16:creationId xmlns:a16="http://schemas.microsoft.com/office/drawing/2014/main" id="{811523B7-4C3B-4E8B-873C-43B0A4AA6F7F}"/>
              </a:ext>
            </a:extLst>
          </p:cNvPr>
          <p:cNvSpPr txBox="1"/>
          <p:nvPr/>
        </p:nvSpPr>
        <p:spPr>
          <a:xfrm>
            <a:off x="1652839" y="4396989"/>
            <a:ext cx="1426958" cy="300082"/>
          </a:xfrm>
          <a:prstGeom prst="rect">
            <a:avLst/>
          </a:prstGeom>
          <a:noFill/>
        </p:spPr>
        <p:txBody>
          <a:bodyPr wrap="square" rtlCol="0">
            <a:spAutoFit/>
          </a:bodyPr>
          <a:lstStyle/>
          <a:p>
            <a:pPr algn="ctr"/>
            <a:r>
              <a:rPr lang="en-CA" sz="1350" dirty="0"/>
              <a:t>$160</a:t>
            </a:r>
          </a:p>
        </p:txBody>
      </p:sp>
      <p:sp>
        <p:nvSpPr>
          <p:cNvPr id="47" name="TextBox 46">
            <a:extLst>
              <a:ext uri="{FF2B5EF4-FFF2-40B4-BE49-F238E27FC236}">
                <a16:creationId xmlns:a16="http://schemas.microsoft.com/office/drawing/2014/main" id="{0727D226-A4CE-4DCD-9274-D8A94CE205E5}"/>
              </a:ext>
            </a:extLst>
          </p:cNvPr>
          <p:cNvSpPr txBox="1"/>
          <p:nvPr/>
        </p:nvSpPr>
        <p:spPr>
          <a:xfrm>
            <a:off x="1653628" y="4691015"/>
            <a:ext cx="1426958" cy="300082"/>
          </a:xfrm>
          <a:prstGeom prst="rect">
            <a:avLst/>
          </a:prstGeom>
          <a:noFill/>
        </p:spPr>
        <p:txBody>
          <a:bodyPr wrap="square" rtlCol="0">
            <a:spAutoFit/>
          </a:bodyPr>
          <a:lstStyle/>
          <a:p>
            <a:pPr algn="ctr"/>
            <a:r>
              <a:rPr lang="en-CA" sz="1350" dirty="0"/>
              <a:t>$80</a:t>
            </a:r>
          </a:p>
        </p:txBody>
      </p:sp>
      <p:sp>
        <p:nvSpPr>
          <p:cNvPr id="48" name="TextBox 47">
            <a:extLst>
              <a:ext uri="{FF2B5EF4-FFF2-40B4-BE49-F238E27FC236}">
                <a16:creationId xmlns:a16="http://schemas.microsoft.com/office/drawing/2014/main" id="{A7F5A308-5E3E-4D56-BED8-847B98222205}"/>
              </a:ext>
            </a:extLst>
          </p:cNvPr>
          <p:cNvSpPr txBox="1"/>
          <p:nvPr/>
        </p:nvSpPr>
        <p:spPr>
          <a:xfrm>
            <a:off x="1654417" y="4985041"/>
            <a:ext cx="1426958" cy="300082"/>
          </a:xfrm>
          <a:prstGeom prst="rect">
            <a:avLst/>
          </a:prstGeom>
          <a:noFill/>
        </p:spPr>
        <p:txBody>
          <a:bodyPr wrap="square" rtlCol="0">
            <a:spAutoFit/>
          </a:bodyPr>
          <a:lstStyle/>
          <a:p>
            <a:pPr algn="ctr"/>
            <a:r>
              <a:rPr lang="en-CA" sz="1350" dirty="0"/>
              <a:t>$80</a:t>
            </a:r>
          </a:p>
        </p:txBody>
      </p:sp>
      <p:sp>
        <p:nvSpPr>
          <p:cNvPr id="49" name="TextBox 48">
            <a:extLst>
              <a:ext uri="{FF2B5EF4-FFF2-40B4-BE49-F238E27FC236}">
                <a16:creationId xmlns:a16="http://schemas.microsoft.com/office/drawing/2014/main" id="{844F56AB-96B2-490D-8CD2-C3B0B4ED0061}"/>
              </a:ext>
            </a:extLst>
          </p:cNvPr>
          <p:cNvSpPr txBox="1"/>
          <p:nvPr/>
        </p:nvSpPr>
        <p:spPr>
          <a:xfrm>
            <a:off x="1655206" y="5279068"/>
            <a:ext cx="1426958" cy="300082"/>
          </a:xfrm>
          <a:prstGeom prst="rect">
            <a:avLst/>
          </a:prstGeom>
          <a:noFill/>
        </p:spPr>
        <p:txBody>
          <a:bodyPr wrap="square" rtlCol="0">
            <a:spAutoFit/>
          </a:bodyPr>
          <a:lstStyle/>
          <a:p>
            <a:pPr algn="ctr"/>
            <a:r>
              <a:rPr lang="en-CA" sz="1350" dirty="0"/>
              <a:t>$3160</a:t>
            </a:r>
          </a:p>
        </p:txBody>
      </p:sp>
      <p:sp>
        <p:nvSpPr>
          <p:cNvPr id="50" name="TextBox 49">
            <a:extLst>
              <a:ext uri="{FF2B5EF4-FFF2-40B4-BE49-F238E27FC236}">
                <a16:creationId xmlns:a16="http://schemas.microsoft.com/office/drawing/2014/main" id="{637CA587-7BBB-42F4-8FDC-5B028B89A935}"/>
              </a:ext>
            </a:extLst>
          </p:cNvPr>
          <p:cNvSpPr txBox="1"/>
          <p:nvPr/>
        </p:nvSpPr>
        <p:spPr>
          <a:xfrm>
            <a:off x="3152925" y="2576866"/>
            <a:ext cx="1426958" cy="300082"/>
          </a:xfrm>
          <a:prstGeom prst="rect">
            <a:avLst/>
          </a:prstGeom>
          <a:noFill/>
        </p:spPr>
        <p:txBody>
          <a:bodyPr wrap="square" rtlCol="0">
            <a:spAutoFit/>
          </a:bodyPr>
          <a:lstStyle/>
          <a:p>
            <a:pPr algn="ctr"/>
            <a:r>
              <a:rPr lang="en-CA" sz="1350" dirty="0"/>
              <a:t>$35%</a:t>
            </a:r>
          </a:p>
        </p:txBody>
      </p:sp>
      <p:sp>
        <p:nvSpPr>
          <p:cNvPr id="51" name="TextBox 50">
            <a:extLst>
              <a:ext uri="{FF2B5EF4-FFF2-40B4-BE49-F238E27FC236}">
                <a16:creationId xmlns:a16="http://schemas.microsoft.com/office/drawing/2014/main" id="{32E9A5CB-115A-4965-87B4-5B9D05073C89}"/>
              </a:ext>
            </a:extLst>
          </p:cNvPr>
          <p:cNvSpPr txBox="1"/>
          <p:nvPr/>
        </p:nvSpPr>
        <p:spPr>
          <a:xfrm>
            <a:off x="3158447" y="2904001"/>
            <a:ext cx="1426958" cy="300082"/>
          </a:xfrm>
          <a:prstGeom prst="rect">
            <a:avLst/>
          </a:prstGeom>
          <a:noFill/>
        </p:spPr>
        <p:txBody>
          <a:bodyPr wrap="square" rtlCol="0">
            <a:spAutoFit/>
          </a:bodyPr>
          <a:lstStyle/>
          <a:p>
            <a:pPr algn="ctr"/>
            <a:r>
              <a:rPr lang="en-CA" sz="1350" dirty="0"/>
              <a:t>15%</a:t>
            </a:r>
          </a:p>
        </p:txBody>
      </p:sp>
      <p:sp>
        <p:nvSpPr>
          <p:cNvPr id="52" name="TextBox 51">
            <a:extLst>
              <a:ext uri="{FF2B5EF4-FFF2-40B4-BE49-F238E27FC236}">
                <a16:creationId xmlns:a16="http://schemas.microsoft.com/office/drawing/2014/main" id="{160D6C2F-9711-490F-B179-A1D81AF6D1B5}"/>
              </a:ext>
            </a:extLst>
          </p:cNvPr>
          <p:cNvSpPr txBox="1"/>
          <p:nvPr/>
        </p:nvSpPr>
        <p:spPr>
          <a:xfrm>
            <a:off x="3159240" y="3183840"/>
            <a:ext cx="1426958" cy="300082"/>
          </a:xfrm>
          <a:prstGeom prst="rect">
            <a:avLst/>
          </a:prstGeom>
          <a:noFill/>
        </p:spPr>
        <p:txBody>
          <a:bodyPr wrap="square" rtlCol="0">
            <a:spAutoFit/>
          </a:bodyPr>
          <a:lstStyle/>
          <a:p>
            <a:pPr algn="ctr"/>
            <a:r>
              <a:rPr lang="en-CA" sz="1350" dirty="0"/>
              <a:t>15%</a:t>
            </a:r>
          </a:p>
        </p:txBody>
      </p:sp>
      <p:sp>
        <p:nvSpPr>
          <p:cNvPr id="53" name="TextBox 52">
            <a:extLst>
              <a:ext uri="{FF2B5EF4-FFF2-40B4-BE49-F238E27FC236}">
                <a16:creationId xmlns:a16="http://schemas.microsoft.com/office/drawing/2014/main" id="{B6DBF2A6-3FA5-4478-A3D3-44F0A9AA4782}"/>
              </a:ext>
            </a:extLst>
          </p:cNvPr>
          <p:cNvSpPr txBox="1"/>
          <p:nvPr/>
        </p:nvSpPr>
        <p:spPr>
          <a:xfrm>
            <a:off x="3164762" y="3496786"/>
            <a:ext cx="1426958" cy="300082"/>
          </a:xfrm>
          <a:prstGeom prst="rect">
            <a:avLst/>
          </a:prstGeom>
          <a:noFill/>
        </p:spPr>
        <p:txBody>
          <a:bodyPr wrap="square" rtlCol="0">
            <a:spAutoFit/>
          </a:bodyPr>
          <a:lstStyle/>
          <a:p>
            <a:pPr algn="ctr"/>
            <a:r>
              <a:rPr lang="en-CA" sz="1350" dirty="0"/>
              <a:t>10%</a:t>
            </a:r>
          </a:p>
        </p:txBody>
      </p:sp>
      <p:sp>
        <p:nvSpPr>
          <p:cNvPr id="54" name="TextBox 53">
            <a:extLst>
              <a:ext uri="{FF2B5EF4-FFF2-40B4-BE49-F238E27FC236}">
                <a16:creationId xmlns:a16="http://schemas.microsoft.com/office/drawing/2014/main" id="{BD3A632F-6DC8-44A2-8E71-BC2EC02E99D2}"/>
              </a:ext>
            </a:extLst>
          </p:cNvPr>
          <p:cNvSpPr txBox="1"/>
          <p:nvPr/>
        </p:nvSpPr>
        <p:spPr>
          <a:xfrm>
            <a:off x="3165555" y="3776620"/>
            <a:ext cx="1426958" cy="300082"/>
          </a:xfrm>
          <a:prstGeom prst="rect">
            <a:avLst/>
          </a:prstGeom>
          <a:noFill/>
        </p:spPr>
        <p:txBody>
          <a:bodyPr wrap="square" rtlCol="0">
            <a:spAutoFit/>
          </a:bodyPr>
          <a:lstStyle/>
          <a:p>
            <a:pPr algn="ctr"/>
            <a:r>
              <a:rPr lang="en-CA" sz="1350" dirty="0"/>
              <a:t>10%</a:t>
            </a:r>
          </a:p>
        </p:txBody>
      </p:sp>
      <p:sp>
        <p:nvSpPr>
          <p:cNvPr id="55" name="TextBox 54">
            <a:extLst>
              <a:ext uri="{FF2B5EF4-FFF2-40B4-BE49-F238E27FC236}">
                <a16:creationId xmlns:a16="http://schemas.microsoft.com/office/drawing/2014/main" id="{93B1E254-1871-4F06-B293-F9676CD0C890}"/>
              </a:ext>
            </a:extLst>
          </p:cNvPr>
          <p:cNvSpPr txBox="1"/>
          <p:nvPr/>
        </p:nvSpPr>
        <p:spPr>
          <a:xfrm>
            <a:off x="3180536" y="4080109"/>
            <a:ext cx="1426958" cy="300082"/>
          </a:xfrm>
          <a:prstGeom prst="rect">
            <a:avLst/>
          </a:prstGeom>
          <a:noFill/>
        </p:spPr>
        <p:txBody>
          <a:bodyPr wrap="square" rtlCol="0">
            <a:spAutoFit/>
          </a:bodyPr>
          <a:lstStyle/>
          <a:p>
            <a:pPr algn="ctr"/>
            <a:r>
              <a:rPr lang="en-CA" sz="1350" dirty="0"/>
              <a:t>5%</a:t>
            </a:r>
          </a:p>
        </p:txBody>
      </p:sp>
      <p:sp>
        <p:nvSpPr>
          <p:cNvPr id="56" name="TextBox 55">
            <a:extLst>
              <a:ext uri="{FF2B5EF4-FFF2-40B4-BE49-F238E27FC236}">
                <a16:creationId xmlns:a16="http://schemas.microsoft.com/office/drawing/2014/main" id="{176F3A02-0532-4CBE-83BD-2828F939E263}"/>
              </a:ext>
            </a:extLst>
          </p:cNvPr>
          <p:cNvSpPr txBox="1"/>
          <p:nvPr/>
        </p:nvSpPr>
        <p:spPr>
          <a:xfrm>
            <a:off x="3186058" y="4364674"/>
            <a:ext cx="1426958" cy="300082"/>
          </a:xfrm>
          <a:prstGeom prst="rect">
            <a:avLst/>
          </a:prstGeom>
          <a:noFill/>
        </p:spPr>
        <p:txBody>
          <a:bodyPr wrap="square" rtlCol="0">
            <a:spAutoFit/>
          </a:bodyPr>
          <a:lstStyle/>
          <a:p>
            <a:pPr algn="ctr"/>
            <a:r>
              <a:rPr lang="en-CA" sz="1350" dirty="0"/>
              <a:t>5%</a:t>
            </a:r>
          </a:p>
        </p:txBody>
      </p:sp>
      <p:sp>
        <p:nvSpPr>
          <p:cNvPr id="59" name="TextBox 58">
            <a:extLst>
              <a:ext uri="{FF2B5EF4-FFF2-40B4-BE49-F238E27FC236}">
                <a16:creationId xmlns:a16="http://schemas.microsoft.com/office/drawing/2014/main" id="{A0695309-BA44-4B61-9DF8-DCA9B0418658}"/>
              </a:ext>
            </a:extLst>
          </p:cNvPr>
          <p:cNvSpPr txBox="1"/>
          <p:nvPr/>
        </p:nvSpPr>
        <p:spPr>
          <a:xfrm>
            <a:off x="3172658" y="4668160"/>
            <a:ext cx="1426958" cy="300082"/>
          </a:xfrm>
          <a:prstGeom prst="rect">
            <a:avLst/>
          </a:prstGeom>
          <a:noFill/>
        </p:spPr>
        <p:txBody>
          <a:bodyPr wrap="square" rtlCol="0">
            <a:spAutoFit/>
          </a:bodyPr>
          <a:lstStyle/>
          <a:p>
            <a:pPr algn="ctr"/>
            <a:r>
              <a:rPr lang="en-CA" sz="1350" dirty="0"/>
              <a:t>2.5%</a:t>
            </a:r>
          </a:p>
        </p:txBody>
      </p:sp>
      <p:sp>
        <p:nvSpPr>
          <p:cNvPr id="60" name="TextBox 59">
            <a:extLst>
              <a:ext uri="{FF2B5EF4-FFF2-40B4-BE49-F238E27FC236}">
                <a16:creationId xmlns:a16="http://schemas.microsoft.com/office/drawing/2014/main" id="{0D6F6B25-7918-4747-A2D4-9FC04AAD7D98}"/>
              </a:ext>
            </a:extLst>
          </p:cNvPr>
          <p:cNvSpPr txBox="1"/>
          <p:nvPr/>
        </p:nvSpPr>
        <p:spPr>
          <a:xfrm>
            <a:off x="3149798" y="4976375"/>
            <a:ext cx="1426958" cy="300082"/>
          </a:xfrm>
          <a:prstGeom prst="rect">
            <a:avLst/>
          </a:prstGeom>
          <a:noFill/>
        </p:spPr>
        <p:txBody>
          <a:bodyPr wrap="square" rtlCol="0">
            <a:spAutoFit/>
          </a:bodyPr>
          <a:lstStyle/>
          <a:p>
            <a:pPr algn="ctr"/>
            <a:r>
              <a:rPr lang="en-CA" sz="1350" dirty="0"/>
              <a:t>2.5%</a:t>
            </a:r>
          </a:p>
        </p:txBody>
      </p:sp>
      <p:sp>
        <p:nvSpPr>
          <p:cNvPr id="61" name="TextBox 60">
            <a:extLst>
              <a:ext uri="{FF2B5EF4-FFF2-40B4-BE49-F238E27FC236}">
                <a16:creationId xmlns:a16="http://schemas.microsoft.com/office/drawing/2014/main" id="{14705AF2-00C8-4D64-BD8C-671E825E12A3}"/>
              </a:ext>
            </a:extLst>
          </p:cNvPr>
          <p:cNvSpPr txBox="1"/>
          <p:nvPr/>
        </p:nvSpPr>
        <p:spPr>
          <a:xfrm>
            <a:off x="4697854" y="2183979"/>
            <a:ext cx="3723953" cy="400110"/>
          </a:xfrm>
          <a:prstGeom prst="rect">
            <a:avLst/>
          </a:prstGeom>
          <a:noFill/>
        </p:spPr>
        <p:txBody>
          <a:bodyPr wrap="square" rtlCol="0">
            <a:spAutoFit/>
          </a:bodyPr>
          <a:lstStyle/>
          <a:p>
            <a:r>
              <a:rPr lang="en-CA" sz="2000" dirty="0"/>
              <a:t>Online Budgeting template:</a:t>
            </a:r>
          </a:p>
        </p:txBody>
      </p:sp>
      <p:sp>
        <p:nvSpPr>
          <p:cNvPr id="62" name="TextBox 61">
            <a:hlinkClick r:id="rId4"/>
            <a:extLst>
              <a:ext uri="{FF2B5EF4-FFF2-40B4-BE49-F238E27FC236}">
                <a16:creationId xmlns:a16="http://schemas.microsoft.com/office/drawing/2014/main" id="{C6DB1527-B8AB-4DA9-9C59-C6EBEDF49AFD}"/>
              </a:ext>
            </a:extLst>
          </p:cNvPr>
          <p:cNvSpPr txBox="1"/>
          <p:nvPr/>
        </p:nvSpPr>
        <p:spPr>
          <a:xfrm>
            <a:off x="4711363" y="2537440"/>
            <a:ext cx="3723953" cy="400110"/>
          </a:xfrm>
          <a:prstGeom prst="rect">
            <a:avLst/>
          </a:prstGeom>
          <a:noFill/>
        </p:spPr>
        <p:txBody>
          <a:bodyPr wrap="square" rtlCol="0">
            <a:spAutoFit/>
          </a:bodyPr>
          <a:lstStyle/>
          <a:p>
            <a:pPr marL="342900" indent="-342900">
              <a:buFont typeface="Arial" panose="020B0604020202020204" pitchFamily="34" charset="0"/>
              <a:buChar char="•"/>
            </a:pPr>
            <a:r>
              <a:rPr lang="en-CA" sz="2000" dirty="0"/>
              <a:t>Template #1: MS Excel</a:t>
            </a:r>
          </a:p>
        </p:txBody>
      </p:sp>
      <p:sp>
        <p:nvSpPr>
          <p:cNvPr id="57" name="TextBox 56">
            <a:extLst>
              <a:ext uri="{FF2B5EF4-FFF2-40B4-BE49-F238E27FC236}">
                <a16:creationId xmlns:a16="http://schemas.microsoft.com/office/drawing/2014/main" id="{D55E1924-62B8-45D5-A48C-FF4717D69D83}"/>
              </a:ext>
            </a:extLst>
          </p:cNvPr>
          <p:cNvSpPr txBox="1"/>
          <p:nvPr/>
        </p:nvSpPr>
        <p:spPr>
          <a:xfrm>
            <a:off x="3159958" y="5257470"/>
            <a:ext cx="1426958" cy="300082"/>
          </a:xfrm>
          <a:prstGeom prst="rect">
            <a:avLst/>
          </a:prstGeom>
          <a:noFill/>
        </p:spPr>
        <p:txBody>
          <a:bodyPr wrap="square" rtlCol="0">
            <a:spAutoFit/>
          </a:bodyPr>
          <a:lstStyle/>
          <a:p>
            <a:pPr algn="ctr"/>
            <a:r>
              <a:rPr lang="en-CA" sz="1350" dirty="0"/>
              <a:t>100%</a:t>
            </a:r>
          </a:p>
        </p:txBody>
      </p:sp>
      <p:sp>
        <p:nvSpPr>
          <p:cNvPr id="63" name="TextBox 62">
            <a:extLst>
              <a:ext uri="{FF2B5EF4-FFF2-40B4-BE49-F238E27FC236}">
                <a16:creationId xmlns:a16="http://schemas.microsoft.com/office/drawing/2014/main" id="{00F4B128-0907-41CD-82CF-FEB46AE03F64}"/>
              </a:ext>
            </a:extLst>
          </p:cNvPr>
          <p:cNvSpPr txBox="1"/>
          <p:nvPr/>
        </p:nvSpPr>
        <p:spPr>
          <a:xfrm>
            <a:off x="4704784" y="3105306"/>
            <a:ext cx="3723953" cy="1015663"/>
          </a:xfrm>
          <a:prstGeom prst="rect">
            <a:avLst/>
          </a:prstGeom>
          <a:noFill/>
        </p:spPr>
        <p:txBody>
          <a:bodyPr wrap="square" rtlCol="0">
            <a:spAutoFit/>
          </a:bodyPr>
          <a:lstStyle/>
          <a:p>
            <a:r>
              <a:rPr lang="en-CA" sz="2000" dirty="0"/>
              <a:t>Start small and write down a few categories on where you spend money</a:t>
            </a:r>
          </a:p>
        </p:txBody>
      </p:sp>
      <p:sp>
        <p:nvSpPr>
          <p:cNvPr id="64" name="TextBox 63">
            <a:extLst>
              <a:ext uri="{FF2B5EF4-FFF2-40B4-BE49-F238E27FC236}">
                <a16:creationId xmlns:a16="http://schemas.microsoft.com/office/drawing/2014/main" id="{0D6C46A9-A19D-45EA-85CD-703E55E1F67D}"/>
              </a:ext>
            </a:extLst>
          </p:cNvPr>
          <p:cNvSpPr txBox="1"/>
          <p:nvPr/>
        </p:nvSpPr>
        <p:spPr>
          <a:xfrm>
            <a:off x="4690932" y="4061268"/>
            <a:ext cx="4134413" cy="400110"/>
          </a:xfrm>
          <a:prstGeom prst="rect">
            <a:avLst/>
          </a:prstGeom>
          <a:noFill/>
        </p:spPr>
        <p:txBody>
          <a:bodyPr wrap="square" rtlCol="0">
            <a:spAutoFit/>
          </a:bodyPr>
          <a:lstStyle/>
          <a:p>
            <a:r>
              <a:rPr lang="en-CA" sz="2000" dirty="0"/>
              <a:t>Take time to track your expenses</a:t>
            </a:r>
          </a:p>
        </p:txBody>
      </p:sp>
      <p:sp>
        <p:nvSpPr>
          <p:cNvPr id="65" name="TextBox 64">
            <a:extLst>
              <a:ext uri="{FF2B5EF4-FFF2-40B4-BE49-F238E27FC236}">
                <a16:creationId xmlns:a16="http://schemas.microsoft.com/office/drawing/2014/main" id="{3E14DEC0-C0DD-4B9E-A6A1-396D05D79CE8}"/>
              </a:ext>
            </a:extLst>
          </p:cNvPr>
          <p:cNvSpPr txBox="1"/>
          <p:nvPr/>
        </p:nvSpPr>
        <p:spPr>
          <a:xfrm>
            <a:off x="4684007" y="4435340"/>
            <a:ext cx="4134413" cy="707886"/>
          </a:xfrm>
          <a:prstGeom prst="rect">
            <a:avLst/>
          </a:prstGeom>
          <a:noFill/>
        </p:spPr>
        <p:txBody>
          <a:bodyPr wrap="square" rtlCol="0">
            <a:spAutoFit/>
          </a:bodyPr>
          <a:lstStyle/>
          <a:p>
            <a:r>
              <a:rPr lang="en-CA" sz="2000" dirty="0"/>
              <a:t>Budgeting allows you to make the most of your money</a:t>
            </a:r>
          </a:p>
        </p:txBody>
      </p:sp>
      <p:sp>
        <p:nvSpPr>
          <p:cNvPr id="66" name="TextBox 65">
            <a:extLst>
              <a:ext uri="{FF2B5EF4-FFF2-40B4-BE49-F238E27FC236}">
                <a16:creationId xmlns:a16="http://schemas.microsoft.com/office/drawing/2014/main" id="{243D4B00-A4C6-473E-801B-AB84DFD9997F}"/>
              </a:ext>
            </a:extLst>
          </p:cNvPr>
          <p:cNvSpPr txBox="1"/>
          <p:nvPr/>
        </p:nvSpPr>
        <p:spPr>
          <a:xfrm>
            <a:off x="4677082" y="5128066"/>
            <a:ext cx="4134413" cy="707886"/>
          </a:xfrm>
          <a:prstGeom prst="rect">
            <a:avLst/>
          </a:prstGeom>
          <a:noFill/>
        </p:spPr>
        <p:txBody>
          <a:bodyPr wrap="square" rtlCol="0">
            <a:spAutoFit/>
          </a:bodyPr>
          <a:lstStyle/>
          <a:p>
            <a:r>
              <a:rPr lang="en-CA" sz="2000" dirty="0"/>
              <a:t>Train yourself, gain discipline to stick to your budget</a:t>
            </a:r>
          </a:p>
        </p:txBody>
      </p:sp>
      <p:sp>
        <p:nvSpPr>
          <p:cNvPr id="67" name="TextBox 66">
            <a:extLst>
              <a:ext uri="{FF2B5EF4-FFF2-40B4-BE49-F238E27FC236}">
                <a16:creationId xmlns:a16="http://schemas.microsoft.com/office/drawing/2014/main" id="{20A5DB4A-583B-4079-848E-A89C829B1189}"/>
              </a:ext>
            </a:extLst>
          </p:cNvPr>
          <p:cNvSpPr txBox="1"/>
          <p:nvPr/>
        </p:nvSpPr>
        <p:spPr>
          <a:xfrm>
            <a:off x="76797" y="5820792"/>
            <a:ext cx="8727773" cy="707886"/>
          </a:xfrm>
          <a:prstGeom prst="rect">
            <a:avLst/>
          </a:prstGeom>
          <a:noFill/>
        </p:spPr>
        <p:txBody>
          <a:bodyPr wrap="square" rtlCol="0">
            <a:spAutoFit/>
          </a:bodyPr>
          <a:lstStyle/>
          <a:p>
            <a:r>
              <a:rPr lang="en-CA" sz="2000" dirty="0"/>
              <a:t>Learn to save!  In the next lesson you find realize </a:t>
            </a:r>
            <a:r>
              <a:rPr lang="en-CA" sz="2000"/>
              <a:t>the advantages of saving at an early age!</a:t>
            </a:r>
            <a:endParaRPr lang="en-CA" sz="2000" dirty="0"/>
          </a:p>
        </p:txBody>
      </p:sp>
    </p:spTree>
    <p:extLst>
      <p:ext uri="{BB962C8B-B14F-4D97-AF65-F5344CB8AC3E}">
        <p14:creationId xmlns:p14="http://schemas.microsoft.com/office/powerpoint/2010/main" val="103325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500"/>
                                        <p:tgtEl>
                                          <p:spTgt spid="4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500"/>
                                        <p:tgtEl>
                                          <p:spTgt spid="5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500"/>
                                        <p:tgtEl>
                                          <p:spTgt spid="5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500"/>
                                        <p:tgtEl>
                                          <p:spTgt spid="5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500"/>
                                        <p:tgtEl>
                                          <p:spTgt spid="5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500"/>
                                        <p:tgtEl>
                                          <p:spTgt spid="5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500"/>
                                        <p:tgtEl>
                                          <p:spTgt spid="5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500"/>
                                        <p:tgtEl>
                                          <p:spTgt spid="6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500"/>
                                        <p:tgtEl>
                                          <p:spTgt spid="5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fade">
                                      <p:cBhvr>
                                        <p:cTn id="76" dur="500"/>
                                        <p:tgtEl>
                                          <p:spTgt spid="6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500"/>
                                        <p:tgtEl>
                                          <p:spTgt spid="6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3"/>
                                        </p:tgtEl>
                                        <p:attrNameLst>
                                          <p:attrName>style.visibility</p:attrName>
                                        </p:attrNameLst>
                                      </p:cBhvr>
                                      <p:to>
                                        <p:strVal val="visible"/>
                                      </p:to>
                                    </p:set>
                                    <p:animEffect transition="in" filter="fade">
                                      <p:cBhvr>
                                        <p:cTn id="84" dur="500"/>
                                        <p:tgtEl>
                                          <p:spTgt spid="6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64"/>
                                        </p:tgtEl>
                                        <p:attrNameLst>
                                          <p:attrName>style.visibility</p:attrName>
                                        </p:attrNameLst>
                                      </p:cBhvr>
                                      <p:to>
                                        <p:strVal val="visible"/>
                                      </p:to>
                                    </p:set>
                                    <p:animEffect transition="in" filter="fade">
                                      <p:cBhvr>
                                        <p:cTn id="89" dur="500"/>
                                        <p:tgtEl>
                                          <p:spTgt spid="64"/>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fade">
                                      <p:cBhvr>
                                        <p:cTn id="94" dur="500"/>
                                        <p:tgtEl>
                                          <p:spTgt spid="65"/>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66"/>
                                        </p:tgtEl>
                                        <p:attrNameLst>
                                          <p:attrName>style.visibility</p:attrName>
                                        </p:attrNameLst>
                                      </p:cBhvr>
                                      <p:to>
                                        <p:strVal val="visible"/>
                                      </p:to>
                                    </p:set>
                                    <p:animEffect transition="in" filter="fade">
                                      <p:cBhvr>
                                        <p:cTn id="99" dur="500"/>
                                        <p:tgtEl>
                                          <p:spTgt spid="66"/>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67"/>
                                        </p:tgtEl>
                                        <p:attrNameLst>
                                          <p:attrName>style.visibility</p:attrName>
                                        </p:attrNameLst>
                                      </p:cBhvr>
                                      <p:to>
                                        <p:strVal val="visible"/>
                                      </p:to>
                                    </p:set>
                                    <p:animEffect transition="in" filter="fade">
                                      <p:cBhvr>
                                        <p:cTn id="10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9" grpId="0"/>
      <p:bldP spid="60" grpId="0"/>
      <p:bldP spid="61" grpId="0"/>
      <p:bldP spid="62" grpId="0"/>
      <p:bldP spid="57" grpId="0"/>
      <p:bldP spid="63" grpId="0"/>
      <p:bldP spid="64" grpId="0"/>
      <p:bldP spid="65" grpId="0"/>
      <p:bldP spid="66" grpId="0"/>
      <p:bldP spid="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3BFD6D-C929-4C84-95E7-7D3277BAFCCD}"/>
              </a:ext>
            </a:extLst>
          </p:cNvPr>
          <p:cNvSpPr>
            <a:spLocks noGrp="1"/>
          </p:cNvSpPr>
          <p:nvPr>
            <p:ph idx="1"/>
          </p:nvPr>
        </p:nvSpPr>
        <p:spPr>
          <a:xfrm>
            <a:off x="90013" y="728005"/>
            <a:ext cx="8600174" cy="785836"/>
          </a:xfrm>
        </p:spPr>
        <p:txBody>
          <a:bodyPr>
            <a:normAutofit lnSpcReduction="10000"/>
          </a:bodyPr>
          <a:lstStyle/>
          <a:p>
            <a:r>
              <a:rPr lang="en-CA" dirty="0"/>
              <a:t>The following is a list of common fixed expenses for an average family of 4</a:t>
            </a:r>
          </a:p>
        </p:txBody>
      </p:sp>
      <p:sp>
        <p:nvSpPr>
          <p:cNvPr id="4" name="Rectangle 3">
            <a:extLst>
              <a:ext uri="{FF2B5EF4-FFF2-40B4-BE49-F238E27FC236}">
                <a16:creationId xmlns:a16="http://schemas.microsoft.com/office/drawing/2014/main" id="{FA214C08-10F5-43DD-A0CA-104AFBE51BAC}"/>
              </a:ext>
            </a:extLst>
          </p:cNvPr>
          <p:cNvSpPr/>
          <p:nvPr/>
        </p:nvSpPr>
        <p:spPr>
          <a:xfrm>
            <a:off x="217379" y="1604794"/>
            <a:ext cx="5643204" cy="30003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5" name="Rectangle 4">
            <a:extLst>
              <a:ext uri="{FF2B5EF4-FFF2-40B4-BE49-F238E27FC236}">
                <a16:creationId xmlns:a16="http://schemas.microsoft.com/office/drawing/2014/main" id="{440C81A1-95F2-4362-A6C4-DA798B79CD60}"/>
              </a:ext>
            </a:extLst>
          </p:cNvPr>
          <p:cNvSpPr/>
          <p:nvPr/>
        </p:nvSpPr>
        <p:spPr>
          <a:xfrm>
            <a:off x="217379" y="1904831"/>
            <a:ext cx="5643204" cy="30003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350" dirty="0">
                <a:solidFill>
                  <a:schemeClr val="tx1"/>
                </a:solidFill>
              </a:rPr>
              <a:t>Mortgage</a:t>
            </a:r>
          </a:p>
        </p:txBody>
      </p:sp>
      <p:sp>
        <p:nvSpPr>
          <p:cNvPr id="6" name="TextBox 5">
            <a:extLst>
              <a:ext uri="{FF2B5EF4-FFF2-40B4-BE49-F238E27FC236}">
                <a16:creationId xmlns:a16="http://schemas.microsoft.com/office/drawing/2014/main" id="{E2143B42-04E4-4D60-9C4F-12936E494AF9}"/>
              </a:ext>
            </a:extLst>
          </p:cNvPr>
          <p:cNvSpPr txBox="1"/>
          <p:nvPr/>
        </p:nvSpPr>
        <p:spPr>
          <a:xfrm>
            <a:off x="151302" y="1601045"/>
            <a:ext cx="1119782" cy="300082"/>
          </a:xfrm>
          <a:prstGeom prst="rect">
            <a:avLst/>
          </a:prstGeom>
          <a:noFill/>
        </p:spPr>
        <p:txBody>
          <a:bodyPr wrap="square" rtlCol="0">
            <a:spAutoFit/>
          </a:bodyPr>
          <a:lstStyle/>
          <a:p>
            <a:pPr algn="ctr"/>
            <a:r>
              <a:rPr lang="en-CA" sz="1350" dirty="0"/>
              <a:t>Expenses</a:t>
            </a:r>
          </a:p>
        </p:txBody>
      </p:sp>
      <p:sp>
        <p:nvSpPr>
          <p:cNvPr id="7" name="TextBox 6">
            <a:extLst>
              <a:ext uri="{FF2B5EF4-FFF2-40B4-BE49-F238E27FC236}">
                <a16:creationId xmlns:a16="http://schemas.microsoft.com/office/drawing/2014/main" id="{08B98FEF-3F3D-4E00-AFA0-2389ABDC6C71}"/>
              </a:ext>
            </a:extLst>
          </p:cNvPr>
          <p:cNvSpPr txBox="1"/>
          <p:nvPr/>
        </p:nvSpPr>
        <p:spPr>
          <a:xfrm>
            <a:off x="2120054" y="1594640"/>
            <a:ext cx="2387594" cy="300082"/>
          </a:xfrm>
          <a:prstGeom prst="rect">
            <a:avLst/>
          </a:prstGeom>
          <a:noFill/>
        </p:spPr>
        <p:txBody>
          <a:bodyPr wrap="square" rtlCol="0">
            <a:spAutoFit/>
          </a:bodyPr>
          <a:lstStyle/>
          <a:p>
            <a:pPr algn="ctr"/>
            <a:r>
              <a:rPr lang="en-CA" sz="1350" dirty="0"/>
              <a:t>Monthly Spending</a:t>
            </a:r>
          </a:p>
        </p:txBody>
      </p:sp>
      <p:sp>
        <p:nvSpPr>
          <p:cNvPr id="8" name="TextBox 7">
            <a:extLst>
              <a:ext uri="{FF2B5EF4-FFF2-40B4-BE49-F238E27FC236}">
                <a16:creationId xmlns:a16="http://schemas.microsoft.com/office/drawing/2014/main" id="{82FFE5A3-5663-4631-B849-80E0DB2EB3C5}"/>
              </a:ext>
            </a:extLst>
          </p:cNvPr>
          <p:cNvSpPr txBox="1"/>
          <p:nvPr/>
        </p:nvSpPr>
        <p:spPr>
          <a:xfrm>
            <a:off x="4363743" y="1615328"/>
            <a:ext cx="1426958" cy="300082"/>
          </a:xfrm>
          <a:prstGeom prst="rect">
            <a:avLst/>
          </a:prstGeom>
          <a:noFill/>
        </p:spPr>
        <p:txBody>
          <a:bodyPr wrap="square" rtlCol="0">
            <a:spAutoFit/>
          </a:bodyPr>
          <a:lstStyle/>
          <a:p>
            <a:pPr algn="ctr"/>
            <a:r>
              <a:rPr lang="en-CA" sz="1350" dirty="0"/>
              <a:t>Percentage</a:t>
            </a:r>
          </a:p>
        </p:txBody>
      </p:sp>
      <p:sp>
        <p:nvSpPr>
          <p:cNvPr id="9" name="Rectangle 8">
            <a:extLst>
              <a:ext uri="{FF2B5EF4-FFF2-40B4-BE49-F238E27FC236}">
                <a16:creationId xmlns:a16="http://schemas.microsoft.com/office/drawing/2014/main" id="{01E51BFD-E339-47C1-9B8A-8343E4E0E9B1}"/>
              </a:ext>
            </a:extLst>
          </p:cNvPr>
          <p:cNvSpPr/>
          <p:nvPr/>
        </p:nvSpPr>
        <p:spPr>
          <a:xfrm>
            <a:off x="217378" y="2207073"/>
            <a:ext cx="5643203" cy="30003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350" dirty="0">
                <a:solidFill>
                  <a:schemeClr val="tx1"/>
                </a:solidFill>
              </a:rPr>
              <a:t>        House (1.2mil)</a:t>
            </a:r>
          </a:p>
        </p:txBody>
      </p:sp>
      <p:sp>
        <p:nvSpPr>
          <p:cNvPr id="10" name="Rectangle 9">
            <a:extLst>
              <a:ext uri="{FF2B5EF4-FFF2-40B4-BE49-F238E27FC236}">
                <a16:creationId xmlns:a16="http://schemas.microsoft.com/office/drawing/2014/main" id="{88F33683-F77E-43EB-9EC8-F33BBC28E829}"/>
              </a:ext>
            </a:extLst>
          </p:cNvPr>
          <p:cNvSpPr/>
          <p:nvPr/>
        </p:nvSpPr>
        <p:spPr>
          <a:xfrm>
            <a:off x="217379" y="2507110"/>
            <a:ext cx="5643204" cy="30003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350" dirty="0">
                <a:solidFill>
                  <a:schemeClr val="tx1"/>
                </a:solidFill>
              </a:rPr>
              <a:t>        Condo (800k) </a:t>
            </a:r>
          </a:p>
        </p:txBody>
      </p:sp>
      <p:sp>
        <p:nvSpPr>
          <p:cNvPr id="11" name="Rectangle 10">
            <a:extLst>
              <a:ext uri="{FF2B5EF4-FFF2-40B4-BE49-F238E27FC236}">
                <a16:creationId xmlns:a16="http://schemas.microsoft.com/office/drawing/2014/main" id="{15F07461-B6AA-4DFF-B0E7-1898B9621CAC}"/>
              </a:ext>
            </a:extLst>
          </p:cNvPr>
          <p:cNvSpPr/>
          <p:nvPr/>
        </p:nvSpPr>
        <p:spPr>
          <a:xfrm>
            <a:off x="217379" y="2807146"/>
            <a:ext cx="5643204" cy="30003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350" dirty="0">
                <a:solidFill>
                  <a:schemeClr val="tx1"/>
                </a:solidFill>
              </a:rPr>
              <a:t>House In. &amp; Prop. Tax</a:t>
            </a:r>
          </a:p>
        </p:txBody>
      </p:sp>
      <p:sp>
        <p:nvSpPr>
          <p:cNvPr id="12" name="Rectangle 11">
            <a:extLst>
              <a:ext uri="{FF2B5EF4-FFF2-40B4-BE49-F238E27FC236}">
                <a16:creationId xmlns:a16="http://schemas.microsoft.com/office/drawing/2014/main" id="{1EF59C8B-EBF4-43EA-879F-A8E69AD4F067}"/>
              </a:ext>
            </a:extLst>
          </p:cNvPr>
          <p:cNvSpPr/>
          <p:nvPr/>
        </p:nvSpPr>
        <p:spPr>
          <a:xfrm>
            <a:off x="217379" y="3107183"/>
            <a:ext cx="5643204" cy="30003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350" dirty="0">
                <a:solidFill>
                  <a:schemeClr val="tx1"/>
                </a:solidFill>
              </a:rPr>
              <a:t>Day Care (2 kids)</a:t>
            </a:r>
          </a:p>
        </p:txBody>
      </p:sp>
      <p:sp>
        <p:nvSpPr>
          <p:cNvPr id="13" name="Rectangle 12">
            <a:extLst>
              <a:ext uri="{FF2B5EF4-FFF2-40B4-BE49-F238E27FC236}">
                <a16:creationId xmlns:a16="http://schemas.microsoft.com/office/drawing/2014/main" id="{93D64B12-43C3-4978-BE0D-CEEE8F26575C}"/>
              </a:ext>
            </a:extLst>
          </p:cNvPr>
          <p:cNvSpPr/>
          <p:nvPr/>
        </p:nvSpPr>
        <p:spPr>
          <a:xfrm>
            <a:off x="217379" y="3407220"/>
            <a:ext cx="5643204" cy="30003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350" dirty="0">
                <a:solidFill>
                  <a:schemeClr val="tx1"/>
                </a:solidFill>
              </a:rPr>
              <a:t>Food &amp; Groceries</a:t>
            </a:r>
          </a:p>
        </p:txBody>
      </p:sp>
      <p:sp>
        <p:nvSpPr>
          <p:cNvPr id="14" name="Rectangle 13">
            <a:extLst>
              <a:ext uri="{FF2B5EF4-FFF2-40B4-BE49-F238E27FC236}">
                <a16:creationId xmlns:a16="http://schemas.microsoft.com/office/drawing/2014/main" id="{3F985D35-AB8E-49F4-8DBE-03990398A70E}"/>
              </a:ext>
            </a:extLst>
          </p:cNvPr>
          <p:cNvSpPr/>
          <p:nvPr/>
        </p:nvSpPr>
        <p:spPr>
          <a:xfrm>
            <a:off x="217379" y="3707257"/>
            <a:ext cx="5643204" cy="30003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350" dirty="0">
                <a:solidFill>
                  <a:schemeClr val="tx1"/>
                </a:solidFill>
              </a:rPr>
              <a:t>Transportation:</a:t>
            </a:r>
          </a:p>
        </p:txBody>
      </p:sp>
      <p:sp>
        <p:nvSpPr>
          <p:cNvPr id="15" name="Rectangle 14">
            <a:extLst>
              <a:ext uri="{FF2B5EF4-FFF2-40B4-BE49-F238E27FC236}">
                <a16:creationId xmlns:a16="http://schemas.microsoft.com/office/drawing/2014/main" id="{2905CF92-78EA-45E5-90DB-2F68DDC49247}"/>
              </a:ext>
            </a:extLst>
          </p:cNvPr>
          <p:cNvSpPr/>
          <p:nvPr/>
        </p:nvSpPr>
        <p:spPr>
          <a:xfrm>
            <a:off x="217379" y="4007293"/>
            <a:ext cx="5643204" cy="30003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350" dirty="0">
                <a:solidFill>
                  <a:schemeClr val="tx1"/>
                </a:solidFill>
              </a:rPr>
              <a:t>         Insurance</a:t>
            </a:r>
          </a:p>
        </p:txBody>
      </p:sp>
      <p:sp>
        <p:nvSpPr>
          <p:cNvPr id="16" name="Rectangle 15">
            <a:extLst>
              <a:ext uri="{FF2B5EF4-FFF2-40B4-BE49-F238E27FC236}">
                <a16:creationId xmlns:a16="http://schemas.microsoft.com/office/drawing/2014/main" id="{A47E6C13-9DC4-4870-877A-413D97A91CED}"/>
              </a:ext>
            </a:extLst>
          </p:cNvPr>
          <p:cNvSpPr/>
          <p:nvPr/>
        </p:nvSpPr>
        <p:spPr>
          <a:xfrm>
            <a:off x="217379" y="4307330"/>
            <a:ext cx="5643204" cy="30003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350" dirty="0">
                <a:solidFill>
                  <a:schemeClr val="tx1"/>
                </a:solidFill>
              </a:rPr>
              <a:t>         Gas</a:t>
            </a:r>
          </a:p>
        </p:txBody>
      </p:sp>
      <p:sp>
        <p:nvSpPr>
          <p:cNvPr id="17" name="Rectangle 16">
            <a:extLst>
              <a:ext uri="{FF2B5EF4-FFF2-40B4-BE49-F238E27FC236}">
                <a16:creationId xmlns:a16="http://schemas.microsoft.com/office/drawing/2014/main" id="{DC5C4185-FBAB-41BA-A3EB-4F7302D1B597}"/>
              </a:ext>
            </a:extLst>
          </p:cNvPr>
          <p:cNvSpPr/>
          <p:nvPr/>
        </p:nvSpPr>
        <p:spPr>
          <a:xfrm>
            <a:off x="217379" y="4607367"/>
            <a:ext cx="5643204" cy="30003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350" dirty="0">
                <a:solidFill>
                  <a:schemeClr val="tx1"/>
                </a:solidFill>
              </a:rPr>
              <a:t>         Car Payments</a:t>
            </a:r>
          </a:p>
        </p:txBody>
      </p:sp>
      <p:sp>
        <p:nvSpPr>
          <p:cNvPr id="18" name="Rectangle 17">
            <a:extLst>
              <a:ext uri="{FF2B5EF4-FFF2-40B4-BE49-F238E27FC236}">
                <a16:creationId xmlns:a16="http://schemas.microsoft.com/office/drawing/2014/main" id="{45EA4153-4038-466A-B8AA-7983B3513958}"/>
              </a:ext>
            </a:extLst>
          </p:cNvPr>
          <p:cNvSpPr/>
          <p:nvPr/>
        </p:nvSpPr>
        <p:spPr>
          <a:xfrm flipV="1">
            <a:off x="217378" y="1608186"/>
            <a:ext cx="2013620" cy="419824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350" dirty="0">
              <a:solidFill>
                <a:schemeClr val="tx1"/>
              </a:solidFill>
            </a:endParaRPr>
          </a:p>
        </p:txBody>
      </p:sp>
      <p:sp>
        <p:nvSpPr>
          <p:cNvPr id="19" name="Rectangle 18">
            <a:extLst>
              <a:ext uri="{FF2B5EF4-FFF2-40B4-BE49-F238E27FC236}">
                <a16:creationId xmlns:a16="http://schemas.microsoft.com/office/drawing/2014/main" id="{8ECE2AE2-F50A-48AC-8EAF-087992299E24}"/>
              </a:ext>
            </a:extLst>
          </p:cNvPr>
          <p:cNvSpPr/>
          <p:nvPr/>
        </p:nvSpPr>
        <p:spPr>
          <a:xfrm flipV="1">
            <a:off x="4287518" y="1610710"/>
            <a:ext cx="1573065" cy="419572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350" dirty="0">
              <a:solidFill>
                <a:schemeClr val="tx1"/>
              </a:solidFill>
            </a:endParaRPr>
          </a:p>
        </p:txBody>
      </p:sp>
      <p:sp>
        <p:nvSpPr>
          <p:cNvPr id="21" name="TextBox 20">
            <a:extLst>
              <a:ext uri="{FF2B5EF4-FFF2-40B4-BE49-F238E27FC236}">
                <a16:creationId xmlns:a16="http://schemas.microsoft.com/office/drawing/2014/main" id="{1A507609-2331-45E2-9BEA-3B05858E038A}"/>
              </a:ext>
            </a:extLst>
          </p:cNvPr>
          <p:cNvSpPr txBox="1"/>
          <p:nvPr/>
        </p:nvSpPr>
        <p:spPr>
          <a:xfrm>
            <a:off x="2671664" y="2212353"/>
            <a:ext cx="1426958" cy="300082"/>
          </a:xfrm>
          <a:prstGeom prst="rect">
            <a:avLst/>
          </a:prstGeom>
          <a:noFill/>
        </p:spPr>
        <p:txBody>
          <a:bodyPr wrap="square" rtlCol="0">
            <a:spAutoFit/>
          </a:bodyPr>
          <a:lstStyle/>
          <a:p>
            <a:pPr algn="ctr"/>
            <a:r>
              <a:rPr lang="en-CA" sz="1350" dirty="0"/>
              <a:t>$5800/month</a:t>
            </a:r>
          </a:p>
        </p:txBody>
      </p:sp>
      <p:sp>
        <p:nvSpPr>
          <p:cNvPr id="22" name="TextBox 21">
            <a:extLst>
              <a:ext uri="{FF2B5EF4-FFF2-40B4-BE49-F238E27FC236}">
                <a16:creationId xmlns:a16="http://schemas.microsoft.com/office/drawing/2014/main" id="{19E4D90E-D909-4D69-86A2-20C8ED052FDD}"/>
              </a:ext>
            </a:extLst>
          </p:cNvPr>
          <p:cNvSpPr txBox="1"/>
          <p:nvPr/>
        </p:nvSpPr>
        <p:spPr>
          <a:xfrm>
            <a:off x="2665679" y="2507666"/>
            <a:ext cx="1426958" cy="300082"/>
          </a:xfrm>
          <a:prstGeom prst="rect">
            <a:avLst/>
          </a:prstGeom>
          <a:noFill/>
        </p:spPr>
        <p:txBody>
          <a:bodyPr wrap="square" rtlCol="0">
            <a:spAutoFit/>
          </a:bodyPr>
          <a:lstStyle/>
          <a:p>
            <a:pPr algn="ctr"/>
            <a:r>
              <a:rPr lang="en-CA" sz="1350" dirty="0"/>
              <a:t>$3900/month</a:t>
            </a:r>
          </a:p>
        </p:txBody>
      </p:sp>
      <p:sp>
        <p:nvSpPr>
          <p:cNvPr id="23" name="TextBox 22">
            <a:extLst>
              <a:ext uri="{FF2B5EF4-FFF2-40B4-BE49-F238E27FC236}">
                <a16:creationId xmlns:a16="http://schemas.microsoft.com/office/drawing/2014/main" id="{4B22D4DB-0415-4B60-A4F6-313DB30DA7E3}"/>
              </a:ext>
            </a:extLst>
          </p:cNvPr>
          <p:cNvSpPr txBox="1"/>
          <p:nvPr/>
        </p:nvSpPr>
        <p:spPr>
          <a:xfrm>
            <a:off x="2700338" y="2822008"/>
            <a:ext cx="1426958" cy="300082"/>
          </a:xfrm>
          <a:prstGeom prst="rect">
            <a:avLst/>
          </a:prstGeom>
          <a:noFill/>
        </p:spPr>
        <p:txBody>
          <a:bodyPr wrap="square" rtlCol="0">
            <a:spAutoFit/>
          </a:bodyPr>
          <a:lstStyle/>
          <a:p>
            <a:pPr algn="ctr"/>
            <a:r>
              <a:rPr lang="en-CA" sz="1350" dirty="0"/>
              <a:t>$700/month</a:t>
            </a:r>
          </a:p>
        </p:txBody>
      </p:sp>
      <p:sp>
        <p:nvSpPr>
          <p:cNvPr id="24" name="TextBox 23">
            <a:extLst>
              <a:ext uri="{FF2B5EF4-FFF2-40B4-BE49-F238E27FC236}">
                <a16:creationId xmlns:a16="http://schemas.microsoft.com/office/drawing/2014/main" id="{061DD3B9-DD4C-4012-B86F-3F45520FE237}"/>
              </a:ext>
            </a:extLst>
          </p:cNvPr>
          <p:cNvSpPr txBox="1"/>
          <p:nvPr/>
        </p:nvSpPr>
        <p:spPr>
          <a:xfrm>
            <a:off x="2137607" y="3109264"/>
            <a:ext cx="1922743" cy="300082"/>
          </a:xfrm>
          <a:prstGeom prst="rect">
            <a:avLst/>
          </a:prstGeom>
          <a:noFill/>
        </p:spPr>
        <p:txBody>
          <a:bodyPr wrap="square" rtlCol="0">
            <a:spAutoFit/>
          </a:bodyPr>
          <a:lstStyle/>
          <a:p>
            <a:pPr algn="ctr"/>
            <a:r>
              <a:rPr lang="en-CA" sz="1350" dirty="0"/>
              <a:t>$1200 x 2 = $2400</a:t>
            </a:r>
          </a:p>
        </p:txBody>
      </p:sp>
      <p:sp>
        <p:nvSpPr>
          <p:cNvPr id="25" name="TextBox 24">
            <a:extLst>
              <a:ext uri="{FF2B5EF4-FFF2-40B4-BE49-F238E27FC236}">
                <a16:creationId xmlns:a16="http://schemas.microsoft.com/office/drawing/2014/main" id="{7DAC1822-479E-4A2D-97E5-8E18C976F201}"/>
              </a:ext>
            </a:extLst>
          </p:cNvPr>
          <p:cNvSpPr txBox="1"/>
          <p:nvPr/>
        </p:nvSpPr>
        <p:spPr>
          <a:xfrm>
            <a:off x="2695143" y="3410064"/>
            <a:ext cx="1426958" cy="300082"/>
          </a:xfrm>
          <a:prstGeom prst="rect">
            <a:avLst/>
          </a:prstGeom>
          <a:noFill/>
        </p:spPr>
        <p:txBody>
          <a:bodyPr wrap="square" rtlCol="0">
            <a:spAutoFit/>
          </a:bodyPr>
          <a:lstStyle/>
          <a:p>
            <a:pPr algn="ctr"/>
            <a:r>
              <a:rPr lang="en-CA" sz="1350" dirty="0"/>
              <a:t>$900/month</a:t>
            </a:r>
          </a:p>
        </p:txBody>
      </p:sp>
      <p:sp>
        <p:nvSpPr>
          <p:cNvPr id="27" name="TextBox 26">
            <a:extLst>
              <a:ext uri="{FF2B5EF4-FFF2-40B4-BE49-F238E27FC236}">
                <a16:creationId xmlns:a16="http://schemas.microsoft.com/office/drawing/2014/main" id="{55D4456E-3EEB-4046-9F51-11C3CC801BEB}"/>
              </a:ext>
            </a:extLst>
          </p:cNvPr>
          <p:cNvSpPr txBox="1"/>
          <p:nvPr/>
        </p:nvSpPr>
        <p:spPr>
          <a:xfrm>
            <a:off x="2744132" y="4045527"/>
            <a:ext cx="1426958" cy="300082"/>
          </a:xfrm>
          <a:prstGeom prst="rect">
            <a:avLst/>
          </a:prstGeom>
          <a:noFill/>
        </p:spPr>
        <p:txBody>
          <a:bodyPr wrap="square" rtlCol="0">
            <a:spAutoFit/>
          </a:bodyPr>
          <a:lstStyle/>
          <a:p>
            <a:pPr algn="ctr"/>
            <a:r>
              <a:rPr lang="en-CA" sz="1350" dirty="0"/>
              <a:t>$150/month</a:t>
            </a:r>
          </a:p>
        </p:txBody>
      </p:sp>
      <p:sp>
        <p:nvSpPr>
          <p:cNvPr id="28" name="TextBox 27">
            <a:extLst>
              <a:ext uri="{FF2B5EF4-FFF2-40B4-BE49-F238E27FC236}">
                <a16:creationId xmlns:a16="http://schemas.microsoft.com/office/drawing/2014/main" id="{9D66339C-8A1A-4CD2-862F-D503700753FE}"/>
              </a:ext>
            </a:extLst>
          </p:cNvPr>
          <p:cNvSpPr txBox="1"/>
          <p:nvPr/>
        </p:nvSpPr>
        <p:spPr>
          <a:xfrm>
            <a:off x="2744921" y="4339553"/>
            <a:ext cx="1426958" cy="300082"/>
          </a:xfrm>
          <a:prstGeom prst="rect">
            <a:avLst/>
          </a:prstGeom>
          <a:noFill/>
        </p:spPr>
        <p:txBody>
          <a:bodyPr wrap="square" rtlCol="0">
            <a:spAutoFit/>
          </a:bodyPr>
          <a:lstStyle/>
          <a:p>
            <a:pPr algn="ctr"/>
            <a:r>
              <a:rPr lang="en-CA" sz="1350" dirty="0"/>
              <a:t>$250/month</a:t>
            </a:r>
          </a:p>
        </p:txBody>
      </p:sp>
      <p:sp>
        <p:nvSpPr>
          <p:cNvPr id="29" name="TextBox 28">
            <a:extLst>
              <a:ext uri="{FF2B5EF4-FFF2-40B4-BE49-F238E27FC236}">
                <a16:creationId xmlns:a16="http://schemas.microsoft.com/office/drawing/2014/main" id="{3407DAAD-91F4-4662-AC1F-5D5E3582BD1F}"/>
              </a:ext>
            </a:extLst>
          </p:cNvPr>
          <p:cNvSpPr txBox="1"/>
          <p:nvPr/>
        </p:nvSpPr>
        <p:spPr>
          <a:xfrm>
            <a:off x="2745710" y="4633580"/>
            <a:ext cx="1426958" cy="300082"/>
          </a:xfrm>
          <a:prstGeom prst="rect">
            <a:avLst/>
          </a:prstGeom>
          <a:noFill/>
        </p:spPr>
        <p:txBody>
          <a:bodyPr wrap="square" rtlCol="0">
            <a:spAutoFit/>
          </a:bodyPr>
          <a:lstStyle/>
          <a:p>
            <a:pPr algn="ctr"/>
            <a:r>
              <a:rPr lang="en-CA" sz="1350" dirty="0"/>
              <a:t>$250/month</a:t>
            </a:r>
          </a:p>
        </p:txBody>
      </p:sp>
      <p:sp>
        <p:nvSpPr>
          <p:cNvPr id="31" name="TextBox 30">
            <a:extLst>
              <a:ext uri="{FF2B5EF4-FFF2-40B4-BE49-F238E27FC236}">
                <a16:creationId xmlns:a16="http://schemas.microsoft.com/office/drawing/2014/main" id="{106A520C-2AC1-432B-B5FF-522FFBE1F0D3}"/>
              </a:ext>
            </a:extLst>
          </p:cNvPr>
          <p:cNvSpPr txBox="1"/>
          <p:nvPr/>
        </p:nvSpPr>
        <p:spPr>
          <a:xfrm>
            <a:off x="4406046" y="2197556"/>
            <a:ext cx="1261553" cy="300082"/>
          </a:xfrm>
          <a:prstGeom prst="rect">
            <a:avLst/>
          </a:prstGeom>
          <a:noFill/>
        </p:spPr>
        <p:txBody>
          <a:bodyPr wrap="square" rtlCol="0">
            <a:spAutoFit/>
          </a:bodyPr>
          <a:lstStyle/>
          <a:p>
            <a:pPr algn="ctr"/>
            <a:r>
              <a:rPr lang="en-CA" sz="1350" dirty="0"/>
              <a:t>70%</a:t>
            </a:r>
          </a:p>
        </p:txBody>
      </p:sp>
      <p:sp>
        <p:nvSpPr>
          <p:cNvPr id="32" name="TextBox 31">
            <a:extLst>
              <a:ext uri="{FF2B5EF4-FFF2-40B4-BE49-F238E27FC236}">
                <a16:creationId xmlns:a16="http://schemas.microsoft.com/office/drawing/2014/main" id="{24EAEC98-0470-41D9-87DD-6A1183239504}"/>
              </a:ext>
            </a:extLst>
          </p:cNvPr>
          <p:cNvSpPr txBox="1"/>
          <p:nvPr/>
        </p:nvSpPr>
        <p:spPr>
          <a:xfrm>
            <a:off x="4412305" y="2511260"/>
            <a:ext cx="1295579" cy="300082"/>
          </a:xfrm>
          <a:prstGeom prst="rect">
            <a:avLst/>
          </a:prstGeom>
          <a:noFill/>
        </p:spPr>
        <p:txBody>
          <a:bodyPr wrap="square" rtlCol="0">
            <a:spAutoFit/>
          </a:bodyPr>
          <a:lstStyle/>
          <a:p>
            <a:pPr algn="ctr"/>
            <a:r>
              <a:rPr lang="en-CA" sz="1350" dirty="0"/>
              <a:t>47%</a:t>
            </a:r>
          </a:p>
        </p:txBody>
      </p:sp>
      <p:sp>
        <p:nvSpPr>
          <p:cNvPr id="33" name="TextBox 32">
            <a:extLst>
              <a:ext uri="{FF2B5EF4-FFF2-40B4-BE49-F238E27FC236}">
                <a16:creationId xmlns:a16="http://schemas.microsoft.com/office/drawing/2014/main" id="{BE313C4B-C3ED-4000-95B6-C587C491126C}"/>
              </a:ext>
            </a:extLst>
          </p:cNvPr>
          <p:cNvSpPr txBox="1"/>
          <p:nvPr/>
        </p:nvSpPr>
        <p:spPr>
          <a:xfrm>
            <a:off x="4458465" y="2851298"/>
            <a:ext cx="1203611" cy="300082"/>
          </a:xfrm>
          <a:prstGeom prst="rect">
            <a:avLst/>
          </a:prstGeom>
          <a:noFill/>
        </p:spPr>
        <p:txBody>
          <a:bodyPr wrap="square" rtlCol="0">
            <a:spAutoFit/>
          </a:bodyPr>
          <a:lstStyle/>
          <a:p>
            <a:pPr algn="ctr"/>
            <a:r>
              <a:rPr lang="en-CA" sz="1350" dirty="0"/>
              <a:t>8%</a:t>
            </a:r>
          </a:p>
        </p:txBody>
      </p:sp>
      <p:sp>
        <p:nvSpPr>
          <p:cNvPr id="34" name="TextBox 33">
            <a:extLst>
              <a:ext uri="{FF2B5EF4-FFF2-40B4-BE49-F238E27FC236}">
                <a16:creationId xmlns:a16="http://schemas.microsoft.com/office/drawing/2014/main" id="{A9337403-9F9D-4E90-9D17-C84AEC443648}"/>
              </a:ext>
            </a:extLst>
          </p:cNvPr>
          <p:cNvSpPr txBox="1"/>
          <p:nvPr/>
        </p:nvSpPr>
        <p:spPr>
          <a:xfrm>
            <a:off x="4459258" y="3131132"/>
            <a:ext cx="1120542" cy="300082"/>
          </a:xfrm>
          <a:prstGeom prst="rect">
            <a:avLst/>
          </a:prstGeom>
          <a:noFill/>
        </p:spPr>
        <p:txBody>
          <a:bodyPr wrap="square" rtlCol="0">
            <a:spAutoFit/>
          </a:bodyPr>
          <a:lstStyle/>
          <a:p>
            <a:pPr algn="ctr"/>
            <a:r>
              <a:rPr lang="en-CA" sz="1350" dirty="0"/>
              <a:t>29%</a:t>
            </a:r>
          </a:p>
        </p:txBody>
      </p:sp>
      <p:sp>
        <p:nvSpPr>
          <p:cNvPr id="35" name="TextBox 34">
            <a:extLst>
              <a:ext uri="{FF2B5EF4-FFF2-40B4-BE49-F238E27FC236}">
                <a16:creationId xmlns:a16="http://schemas.microsoft.com/office/drawing/2014/main" id="{7A707D56-9150-4D75-86F3-A9B3F3C9F9DE}"/>
              </a:ext>
            </a:extLst>
          </p:cNvPr>
          <p:cNvSpPr txBox="1"/>
          <p:nvPr/>
        </p:nvSpPr>
        <p:spPr>
          <a:xfrm>
            <a:off x="4474240" y="3434621"/>
            <a:ext cx="1106350" cy="300082"/>
          </a:xfrm>
          <a:prstGeom prst="rect">
            <a:avLst/>
          </a:prstGeom>
          <a:noFill/>
        </p:spPr>
        <p:txBody>
          <a:bodyPr wrap="square" rtlCol="0">
            <a:spAutoFit/>
          </a:bodyPr>
          <a:lstStyle/>
          <a:p>
            <a:pPr algn="ctr"/>
            <a:r>
              <a:rPr lang="en-CA" sz="1350" dirty="0"/>
              <a:t>11%</a:t>
            </a:r>
          </a:p>
        </p:txBody>
      </p:sp>
      <p:sp>
        <p:nvSpPr>
          <p:cNvPr id="37" name="TextBox 36">
            <a:extLst>
              <a:ext uri="{FF2B5EF4-FFF2-40B4-BE49-F238E27FC236}">
                <a16:creationId xmlns:a16="http://schemas.microsoft.com/office/drawing/2014/main" id="{BAB1877B-5653-4482-8CF4-4276A0F35DCF}"/>
              </a:ext>
            </a:extLst>
          </p:cNvPr>
          <p:cNvSpPr txBox="1"/>
          <p:nvPr/>
        </p:nvSpPr>
        <p:spPr>
          <a:xfrm>
            <a:off x="4466361" y="4022672"/>
            <a:ext cx="1324340" cy="300082"/>
          </a:xfrm>
          <a:prstGeom prst="rect">
            <a:avLst/>
          </a:prstGeom>
          <a:noFill/>
        </p:spPr>
        <p:txBody>
          <a:bodyPr wrap="square" rtlCol="0">
            <a:spAutoFit/>
          </a:bodyPr>
          <a:lstStyle/>
          <a:p>
            <a:pPr algn="ctr"/>
            <a:r>
              <a:rPr lang="en-CA" sz="1350" dirty="0"/>
              <a:t>2%</a:t>
            </a:r>
          </a:p>
        </p:txBody>
      </p:sp>
      <p:sp>
        <p:nvSpPr>
          <p:cNvPr id="38" name="TextBox 37">
            <a:extLst>
              <a:ext uri="{FF2B5EF4-FFF2-40B4-BE49-F238E27FC236}">
                <a16:creationId xmlns:a16="http://schemas.microsoft.com/office/drawing/2014/main" id="{1B1F1AC3-B3B3-4B8F-8AF7-8DDE636A718E}"/>
              </a:ext>
            </a:extLst>
          </p:cNvPr>
          <p:cNvSpPr txBox="1"/>
          <p:nvPr/>
        </p:nvSpPr>
        <p:spPr>
          <a:xfrm>
            <a:off x="4504458" y="4330887"/>
            <a:ext cx="1218575" cy="300082"/>
          </a:xfrm>
          <a:prstGeom prst="rect">
            <a:avLst/>
          </a:prstGeom>
          <a:noFill/>
        </p:spPr>
        <p:txBody>
          <a:bodyPr wrap="square" rtlCol="0">
            <a:spAutoFit/>
          </a:bodyPr>
          <a:lstStyle/>
          <a:p>
            <a:pPr algn="ctr"/>
            <a:r>
              <a:rPr lang="en-CA" sz="1350" dirty="0"/>
              <a:t>3%</a:t>
            </a:r>
          </a:p>
        </p:txBody>
      </p:sp>
      <p:sp>
        <p:nvSpPr>
          <p:cNvPr id="39" name="Title 1">
            <a:extLst>
              <a:ext uri="{FF2B5EF4-FFF2-40B4-BE49-F238E27FC236}">
                <a16:creationId xmlns:a16="http://schemas.microsoft.com/office/drawing/2014/main" id="{F26C3DD9-0009-4773-9802-E86AF6F770A6}"/>
              </a:ext>
            </a:extLst>
          </p:cNvPr>
          <p:cNvSpPr txBox="1">
            <a:spLocks/>
          </p:cNvSpPr>
          <p:nvPr/>
        </p:nvSpPr>
        <p:spPr>
          <a:xfrm>
            <a:off x="208061" y="221302"/>
            <a:ext cx="8727877" cy="556617"/>
          </a:xfrm>
          <a:prstGeom prst="rect">
            <a:avLst/>
          </a:prstGeom>
        </p:spPr>
        <p:txBody>
          <a:bodyPr vert="horz" lIns="68580" tIns="34290" rIns="68580" bIns="3429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300" dirty="0"/>
              <a:t>Expenses from an Average household income 100K (4ppl)</a:t>
            </a:r>
          </a:p>
        </p:txBody>
      </p:sp>
      <p:sp>
        <p:nvSpPr>
          <p:cNvPr id="41" name="Rectangle 40">
            <a:extLst>
              <a:ext uri="{FF2B5EF4-FFF2-40B4-BE49-F238E27FC236}">
                <a16:creationId xmlns:a16="http://schemas.microsoft.com/office/drawing/2014/main" id="{3492D0B5-A8A2-4182-859D-1B7B1B03EDFE}"/>
              </a:ext>
            </a:extLst>
          </p:cNvPr>
          <p:cNvSpPr/>
          <p:nvPr/>
        </p:nvSpPr>
        <p:spPr>
          <a:xfrm>
            <a:off x="217379" y="4908483"/>
            <a:ext cx="5643204" cy="30003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350" dirty="0">
                <a:solidFill>
                  <a:schemeClr val="tx1"/>
                </a:solidFill>
              </a:rPr>
              <a:t>Phone/Internet/Util</a:t>
            </a:r>
          </a:p>
        </p:txBody>
      </p:sp>
      <p:sp>
        <p:nvSpPr>
          <p:cNvPr id="43" name="Rectangle 42">
            <a:extLst>
              <a:ext uri="{FF2B5EF4-FFF2-40B4-BE49-F238E27FC236}">
                <a16:creationId xmlns:a16="http://schemas.microsoft.com/office/drawing/2014/main" id="{B68D33D4-C6EF-4D39-AA76-7092A3697F7D}"/>
              </a:ext>
            </a:extLst>
          </p:cNvPr>
          <p:cNvSpPr/>
          <p:nvPr/>
        </p:nvSpPr>
        <p:spPr>
          <a:xfrm>
            <a:off x="217379" y="5207440"/>
            <a:ext cx="5643204" cy="30003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350" dirty="0">
                <a:solidFill>
                  <a:schemeClr val="tx1"/>
                </a:solidFill>
              </a:rPr>
              <a:t>Total Fixed Expense</a:t>
            </a:r>
          </a:p>
        </p:txBody>
      </p:sp>
      <p:sp>
        <p:nvSpPr>
          <p:cNvPr id="44" name="Rectangle 43">
            <a:extLst>
              <a:ext uri="{FF2B5EF4-FFF2-40B4-BE49-F238E27FC236}">
                <a16:creationId xmlns:a16="http://schemas.microsoft.com/office/drawing/2014/main" id="{19E14628-927E-42CD-B2C4-A7EB55B3FF2C}"/>
              </a:ext>
            </a:extLst>
          </p:cNvPr>
          <p:cNvSpPr/>
          <p:nvPr/>
        </p:nvSpPr>
        <p:spPr>
          <a:xfrm>
            <a:off x="217379" y="5506397"/>
            <a:ext cx="5643204" cy="30003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350" dirty="0">
                <a:solidFill>
                  <a:schemeClr val="tx1"/>
                </a:solidFill>
              </a:rPr>
              <a:t>Monthly Income</a:t>
            </a:r>
          </a:p>
        </p:txBody>
      </p:sp>
      <p:sp>
        <p:nvSpPr>
          <p:cNvPr id="45" name="TextBox 44">
            <a:extLst>
              <a:ext uri="{FF2B5EF4-FFF2-40B4-BE49-F238E27FC236}">
                <a16:creationId xmlns:a16="http://schemas.microsoft.com/office/drawing/2014/main" id="{B7A7D860-5D9E-4CF9-B718-49E69F3175C4}"/>
              </a:ext>
            </a:extLst>
          </p:cNvPr>
          <p:cNvSpPr txBox="1"/>
          <p:nvPr/>
        </p:nvSpPr>
        <p:spPr>
          <a:xfrm>
            <a:off x="2736623" y="4916115"/>
            <a:ext cx="1426958" cy="300082"/>
          </a:xfrm>
          <a:prstGeom prst="rect">
            <a:avLst/>
          </a:prstGeom>
          <a:noFill/>
        </p:spPr>
        <p:txBody>
          <a:bodyPr wrap="square" rtlCol="0">
            <a:spAutoFit/>
          </a:bodyPr>
          <a:lstStyle/>
          <a:p>
            <a:pPr algn="ctr"/>
            <a:r>
              <a:rPr lang="en-CA" sz="1350" dirty="0"/>
              <a:t>$200/month</a:t>
            </a:r>
          </a:p>
        </p:txBody>
      </p:sp>
      <p:sp>
        <p:nvSpPr>
          <p:cNvPr id="46" name="TextBox 45">
            <a:extLst>
              <a:ext uri="{FF2B5EF4-FFF2-40B4-BE49-F238E27FC236}">
                <a16:creationId xmlns:a16="http://schemas.microsoft.com/office/drawing/2014/main" id="{A86E77DC-9F45-4EC8-9457-14E767582E05}"/>
              </a:ext>
            </a:extLst>
          </p:cNvPr>
          <p:cNvSpPr txBox="1"/>
          <p:nvPr/>
        </p:nvSpPr>
        <p:spPr>
          <a:xfrm>
            <a:off x="2098659" y="5223453"/>
            <a:ext cx="2278630" cy="300082"/>
          </a:xfrm>
          <a:prstGeom prst="rect">
            <a:avLst/>
          </a:prstGeom>
          <a:noFill/>
        </p:spPr>
        <p:txBody>
          <a:bodyPr wrap="square" rtlCol="0">
            <a:spAutoFit/>
          </a:bodyPr>
          <a:lstStyle/>
          <a:p>
            <a:pPr algn="ctr"/>
            <a:r>
              <a:rPr lang="en-CA" sz="1350" dirty="0"/>
              <a:t>$8750 ~ $10,650</a:t>
            </a:r>
          </a:p>
        </p:txBody>
      </p:sp>
      <p:sp>
        <p:nvSpPr>
          <p:cNvPr id="47" name="TextBox 46">
            <a:extLst>
              <a:ext uri="{FF2B5EF4-FFF2-40B4-BE49-F238E27FC236}">
                <a16:creationId xmlns:a16="http://schemas.microsoft.com/office/drawing/2014/main" id="{9413B98B-D83A-4618-A8C1-690B7655ABAB}"/>
              </a:ext>
            </a:extLst>
          </p:cNvPr>
          <p:cNvSpPr txBox="1"/>
          <p:nvPr/>
        </p:nvSpPr>
        <p:spPr>
          <a:xfrm>
            <a:off x="4507846" y="4618751"/>
            <a:ext cx="1218575" cy="300082"/>
          </a:xfrm>
          <a:prstGeom prst="rect">
            <a:avLst/>
          </a:prstGeom>
          <a:noFill/>
        </p:spPr>
        <p:txBody>
          <a:bodyPr wrap="square" rtlCol="0">
            <a:spAutoFit/>
          </a:bodyPr>
          <a:lstStyle/>
          <a:p>
            <a:pPr algn="ctr"/>
            <a:r>
              <a:rPr lang="en-CA" sz="1350" dirty="0"/>
              <a:t>3%</a:t>
            </a:r>
          </a:p>
        </p:txBody>
      </p:sp>
      <p:sp>
        <p:nvSpPr>
          <p:cNvPr id="48" name="TextBox 47">
            <a:extLst>
              <a:ext uri="{FF2B5EF4-FFF2-40B4-BE49-F238E27FC236}">
                <a16:creationId xmlns:a16="http://schemas.microsoft.com/office/drawing/2014/main" id="{2CBB8175-687E-488B-8B4C-A73B8C4F61FC}"/>
              </a:ext>
            </a:extLst>
          </p:cNvPr>
          <p:cNvSpPr txBox="1"/>
          <p:nvPr/>
        </p:nvSpPr>
        <p:spPr>
          <a:xfrm>
            <a:off x="4511234" y="4913388"/>
            <a:ext cx="1218575" cy="300082"/>
          </a:xfrm>
          <a:prstGeom prst="rect">
            <a:avLst/>
          </a:prstGeom>
          <a:noFill/>
        </p:spPr>
        <p:txBody>
          <a:bodyPr wrap="square" rtlCol="0">
            <a:spAutoFit/>
          </a:bodyPr>
          <a:lstStyle/>
          <a:p>
            <a:pPr algn="ctr"/>
            <a:r>
              <a:rPr lang="en-CA" sz="1350" dirty="0"/>
              <a:t>2.5%</a:t>
            </a:r>
          </a:p>
        </p:txBody>
      </p:sp>
      <p:sp>
        <p:nvSpPr>
          <p:cNvPr id="49" name="TextBox 48">
            <a:extLst>
              <a:ext uri="{FF2B5EF4-FFF2-40B4-BE49-F238E27FC236}">
                <a16:creationId xmlns:a16="http://schemas.microsoft.com/office/drawing/2014/main" id="{9B71CDB1-230B-4DAD-89DB-4DAAA8EDDFE4}"/>
              </a:ext>
            </a:extLst>
          </p:cNvPr>
          <p:cNvSpPr txBox="1"/>
          <p:nvPr/>
        </p:nvSpPr>
        <p:spPr>
          <a:xfrm>
            <a:off x="2108821" y="5518091"/>
            <a:ext cx="2278630" cy="300082"/>
          </a:xfrm>
          <a:prstGeom prst="rect">
            <a:avLst/>
          </a:prstGeom>
          <a:noFill/>
        </p:spPr>
        <p:txBody>
          <a:bodyPr wrap="square" rtlCol="0">
            <a:spAutoFit/>
          </a:bodyPr>
          <a:lstStyle/>
          <a:p>
            <a:pPr algn="ctr"/>
            <a:r>
              <a:rPr lang="en-CA" sz="1350" dirty="0">
                <a:solidFill>
                  <a:srgbClr val="FF0000"/>
                </a:solidFill>
              </a:rPr>
              <a:t>$8333.33</a:t>
            </a:r>
          </a:p>
        </p:txBody>
      </p:sp>
      <p:sp>
        <p:nvSpPr>
          <p:cNvPr id="50" name="Content Placeholder 2">
            <a:extLst>
              <a:ext uri="{FF2B5EF4-FFF2-40B4-BE49-F238E27FC236}">
                <a16:creationId xmlns:a16="http://schemas.microsoft.com/office/drawing/2014/main" id="{F3623BB8-B221-427A-B7D1-CC45121845CD}"/>
              </a:ext>
            </a:extLst>
          </p:cNvPr>
          <p:cNvSpPr txBox="1">
            <a:spLocks/>
          </p:cNvSpPr>
          <p:nvPr/>
        </p:nvSpPr>
        <p:spPr>
          <a:xfrm>
            <a:off x="63656" y="5843968"/>
            <a:ext cx="8600174" cy="785836"/>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CA" dirty="0"/>
              <a:t>What common expenses are not included? </a:t>
            </a:r>
          </a:p>
          <a:p>
            <a:endParaRPr lang="en-CA" dirty="0"/>
          </a:p>
        </p:txBody>
      </p:sp>
    </p:spTree>
    <p:extLst>
      <p:ext uri="{BB962C8B-B14F-4D97-AF65-F5344CB8AC3E}">
        <p14:creationId xmlns:p14="http://schemas.microsoft.com/office/powerpoint/2010/main" val="101464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500"/>
                                        <p:tgtEl>
                                          <p:spTgt spid="3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fade">
                                      <p:cBhvr>
                                        <p:cTn id="66" dur="500"/>
                                        <p:tgtEl>
                                          <p:spTgt spid="4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500"/>
                                        <p:tgtEl>
                                          <p:spTgt spid="4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fade">
                                      <p:cBhvr>
                                        <p:cTn id="74" dur="500"/>
                                        <p:tgtEl>
                                          <p:spTgt spid="4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500"/>
                                        <p:tgtEl>
                                          <p:spTgt spid="4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fade">
                                      <p:cBhvr>
                                        <p:cTn id="82" dur="500"/>
                                        <p:tgtEl>
                                          <p:spTgt spid="4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7" grpId="0"/>
      <p:bldP spid="28" grpId="0"/>
      <p:bldP spid="29" grpId="0"/>
      <p:bldP spid="31" grpId="0"/>
      <p:bldP spid="32" grpId="0"/>
      <p:bldP spid="33" grpId="0"/>
      <p:bldP spid="34" grpId="0"/>
      <p:bldP spid="35" grpId="0"/>
      <p:bldP spid="37" grpId="0"/>
      <p:bldP spid="38" grpId="0"/>
      <p:bldP spid="45" grpId="0"/>
      <p:bldP spid="46" grpId="0"/>
      <p:bldP spid="47" grpId="0"/>
      <p:bldP spid="48" grpId="0"/>
      <p:bldP spid="49"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18903-124C-48A4-9FC3-1269468521D1}"/>
              </a:ext>
            </a:extLst>
          </p:cNvPr>
          <p:cNvSpPr>
            <a:spLocks noGrp="1"/>
          </p:cNvSpPr>
          <p:nvPr>
            <p:ph type="title"/>
          </p:nvPr>
        </p:nvSpPr>
        <p:spPr>
          <a:xfrm>
            <a:off x="101799" y="162508"/>
            <a:ext cx="8199239" cy="561975"/>
          </a:xfrm>
        </p:spPr>
        <p:txBody>
          <a:bodyPr/>
          <a:lstStyle/>
          <a:p>
            <a:r>
              <a:rPr lang="en-CA" dirty="0"/>
              <a:t>Good Debt vs Bad Debt</a:t>
            </a:r>
          </a:p>
        </p:txBody>
      </p:sp>
      <p:sp>
        <p:nvSpPr>
          <p:cNvPr id="3" name="Content Placeholder 2">
            <a:extLst>
              <a:ext uri="{FF2B5EF4-FFF2-40B4-BE49-F238E27FC236}">
                <a16:creationId xmlns:a16="http://schemas.microsoft.com/office/drawing/2014/main" id="{85C127A6-AF82-4750-B7AB-27135315B7A7}"/>
              </a:ext>
            </a:extLst>
          </p:cNvPr>
          <p:cNvSpPr>
            <a:spLocks noGrp="1"/>
          </p:cNvSpPr>
          <p:nvPr>
            <p:ph idx="1"/>
          </p:nvPr>
        </p:nvSpPr>
        <p:spPr>
          <a:xfrm>
            <a:off x="101799" y="783220"/>
            <a:ext cx="8744174" cy="5685313"/>
          </a:xfrm>
        </p:spPr>
        <p:txBody>
          <a:bodyPr>
            <a:normAutofit/>
          </a:bodyPr>
          <a:lstStyle/>
          <a:p>
            <a:r>
              <a:rPr lang="en-CA" dirty="0"/>
              <a:t>What typically separates good debt from bad debt is that good debt usually refers to debt you've taken on that will ultimately increase the value of an asset</a:t>
            </a:r>
          </a:p>
          <a:p>
            <a:pPr lvl="1"/>
            <a:r>
              <a:rPr lang="en-CA" dirty="0"/>
              <a:t>Secured Debt: Mortgages, buying a house or valuable asset</a:t>
            </a:r>
          </a:p>
          <a:p>
            <a:pPr lvl="1"/>
            <a:r>
              <a:rPr lang="en-CA" dirty="0"/>
              <a:t>Student loan for education to increase earning power</a:t>
            </a:r>
          </a:p>
          <a:p>
            <a:pPr lvl="1"/>
            <a:r>
              <a:rPr lang="en-CA" dirty="0"/>
              <a:t>Investment debt: Borrowing money to invest in stocks</a:t>
            </a:r>
            <a:br>
              <a:rPr lang="en-CA" dirty="0"/>
            </a:br>
            <a:endParaRPr lang="en-CA" dirty="0"/>
          </a:p>
          <a:p>
            <a:r>
              <a:rPr lang="en-CA" dirty="0"/>
              <a:t>Bad debt is debt you've incurred to purchase items that don't generally increase in value over time; in fact, they often depreciate in value</a:t>
            </a:r>
          </a:p>
          <a:p>
            <a:pPr lvl="1"/>
            <a:r>
              <a:rPr lang="en-CA" dirty="0"/>
              <a:t>Consumer Debt: Credit card loans</a:t>
            </a:r>
          </a:p>
          <a:p>
            <a:pPr lvl="1"/>
            <a:r>
              <a:rPr lang="en-CA" dirty="0"/>
              <a:t>Auto Car Loans</a:t>
            </a:r>
          </a:p>
          <a:p>
            <a:pPr lvl="1"/>
            <a:r>
              <a:rPr lang="en-CA" dirty="0">
                <a:hlinkClick r:id="rId3"/>
              </a:rPr>
              <a:t>Pay Day Loans (Worst)</a:t>
            </a:r>
            <a:r>
              <a:rPr lang="en-CA" dirty="0"/>
              <a:t>: (SC_M Bags) Super High interest rates</a:t>
            </a:r>
          </a:p>
        </p:txBody>
      </p:sp>
    </p:spTree>
    <p:extLst>
      <p:ext uri="{BB962C8B-B14F-4D97-AF65-F5344CB8AC3E}">
        <p14:creationId xmlns:p14="http://schemas.microsoft.com/office/powerpoint/2010/main" val="374346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CORM_PASSING_SCORE" val="100.0000000000"/>
  <p:tag name="GENSWF_OUTPUT_FILE_NAME" val="m8pch102"/>
  <p:tag name="ISPRING_RESOURCE_PATHS_HASH" val="f5dd3b5eab04799935286d652a75b776e2b83c"/>
  <p:tag name="ISPRING_RESOURCE_PATHS_HASH_2" val="f6bd67c2745ff57a93ee63782577f1f648a11b1"/>
  <p:tag name="ISPRING_ULTRA_SCORM_COURSE_ID" val="AED47953-CE1C-4CAD-B0F9-8E93EC9AF1D1"/>
  <p:tag name="ISPRING_SCORM_RATE_SLIDES" val="1"/>
  <p:tag name="ISPRING_PLAYERS_CUSTOMIZATION" val="UEsDBBQAAgAIALtVaUbO8+LqUwQAAA0QAAAdAAAAdW5pdmVyc2FsL2NvbW1vbl9tZXNzYWdlcy5sbmetV/9u2zYQ/r9A34EQUGADNrcd0KIYEgeyxNhCZMmV6DjZDwiMxNhEKDGVKLfZX3uaPdieZEdKbuykg6SkgG1YtO+74913H49HJ19ygbasrLgsjq23ozcWYkUqM16sj60lOf35g4UqRYuMClmwY6uQFjoZv3xxJGixrumawfeXLxA6yllVwWM11k/3z4hnx9ZikjjhfGEHl4kfTsNk4k2tsSPzW1rcIV+u5R/lD7+8//Dl7bv3Px69bi37AMVz2/cPoZBBevemB1BAotBPAA37SYAviDXWn8PswiXxvQBb4/bLMOtFhM+tsf7stFtGEQ5IEvueixMvToKQmFz4mGDXGl/KGm3oliEl0Zazz0htGFRS8ZKhSvDM/JBKWChq1uXMDee2FyQRjknkOcQLA2scy7K8+8nA0lptZAnuKpTxil4JlhmfwBnz+23JKnBNFXAKwUttOPxT5pQXo07Xkb3ygmlCwtCPExy4uxVrjIsMuSXVbgaiRHaMIwAoacXKJ9gmhmXGHNlCDEOYedOZD2+iQ5jx9UbAWw2NY4GhBgtWdFkBR3AE7IrjVRi5OmngClF0S6vqsyyzA37sF6oL2AucECjokD1wojF2wFBjDspRlixVXWBzHMf2FCeT8AKIDH0XDrEIz6DdzoZYXOIYWgTHXTaBfe5NbU143WI7/u/6K6WazuIO0TQFO52+LZd1BSs6pdAFptOqYV5i/HEJVfNs/xtd3ABCYk291nzLIIQy62YPaIqDXc2fj0vvt+TU9nzsJkAoN1wlxIiddkZBHgqpEBVC6g2AX5ptaZEydMVSWgPh7+BvGc/M33SxTSSfav4XoqqVlletKgUuvng1el5oHvFBTVe0LHr0+QOoA018vNm8rmCnSrH8VnXtYi8To+8SxXP3pbvufzfVpy7P3NED/0O3EzfCNPGg2ydc9rfAcBRp8YXTQ/S38oJTcLRo9A0E0CuuB/gMwhYgkOipGOeQ+YMQzqEiA+xXeBJ7ROeYXVVcdZ7ZplBNvb/NkRSGJMEUu+fJFbuW0P+C0W1zdIOEG+KMnuBsECH2JosDnW5RAgho3YwPEJLgOew/64G5nONdBht5PcjEStYiM3Im+I2RWKhNnbPHM8t1KXOzKmi166VG4U+eE0Wzuahxuhhw9sbYjpxZ4tiBg/W4q3tY9DQCLuuYfBInvj3R5kDqnKp0A+fKtayLrCdQM7G6+NQGsDalMaNluvn37396YjyIpFlF7eqvg0CgQ7Uu4a9gvwdSserPLhBiTw7tzEMfq3bC39n1HPiJB3T4LpM0bQ6tXOawNOr2C2xri2YTYjuzORAyNvyTdZl2jyn7CHM7OgNRMrOoNZ7T8gYUjUgpBqGYVGsCqmHe7y9ZtRK8YENsn3cm6A0Tb5HYrmtunNB8gqc3zVmawVydtldPAVfPvmDOzA5A8B7gsYyrgYDmjNnJCzR683zf5tvHR87Xp8pc3I9e793j/wNQSwMEFAACAAgAu1VpRiXfYoO9BAAAyxYAACcAAAB1bml2ZXJzYWwvZmxhc2hfcHVibGlzaGluZ19zZXR0aW5ncy54bWzNWN1uGjkUvucprFn1siFJk2waAREhg4LKX2GybbRaITNjGG889tT2QOnVPk0fbJ9kj3EgEAjxbEUU5YLgOec7P/b5/DGly+8JQxMiFRW87B0dHHqI8FBElI/L3m1Qf3/uIaUxjzATnJQ9Ljx0WSmU0mzIqIr7RGswVQhguLpIddmLtU4visXpdHpAVSrNU8EyDfjqIBRJMZVEEa6JLKYMz+BDz1KivEqhgFDJLrVElDGCaAQpcGqyw6zOsIq9ojUb4vB+LEXGo5pgQiI5Hpa9386r5m9hY6GuaUK4KU5VYNEs6wscRdTkg1mf/iAoJnQcQ+JHhycemtJIx2Xvw+GxwQH74ibOHN1WgQ1OTUA5XD8ESIjGEdbYfrURJRkRCX0lqqJlRgB0bW3FUpPverlgl6IZxwkNA3iCTK/K3nUw6Pl1v+e3a/7gtte0qTp7BI2g6Tv59JuNa3/Q7gR+f3ATtJq5nQL/a5DDKW9mzvDdnt/324HfG1w1Ojk93JN69PFb1UYzp88X/6rfCPJGaldbeV26N522m0+t0+pW23e5Uru56/q9ZqP9aRB0Os2g0X30mp/7lRNeKq4PSwmGSmRybSQWbNGNhRZPJkMRDWzFsByTQNQpzPAIM0U89HdKxp8zzKiembkGUrsnJK2qlIS6Z2a27Jk59B7hLCCkBsFWGOF0yQgfT9aqL9rwK5VtT7QElJdiPmuK8atnf3q2zP747Hx3+tvSLGGtcRgD8ekFb62uLKxGgq9RlvmOhoJFy4JIMiRRGydkhc/795TXwfLIQyM4RAxKrUqKmYeohtLDpbPKhkpTPb9B6quWCLDgpiKo1d9oRRhjCfWp1fWHrhvODit/toUm6i/bCLv0nKnPI3Qt8RRuMhfzLuEuZjewScxsFJFOSUiscliiKmMuxr3FwLkYt7C8JxIFQjAn++5iJFCDj4RT7gmmTnl/IUNFNXExvaJOoTuZZpQ7Ic6PjlOWImMRmokMMXpPkBYIOpIl8F9M0KqCQCMpkvkqqByNFKNwrCeUTEl06RLoDkIkGXiaMWZE2wjfMvoDDclISMAleAIHGNapsvgHuYBTrNQjKF7k+M7ew432tf/1nSkQRxMMmiYfOLAKSVK9D3wMtXMBIRgT0M0VCOhMiDMYFbM/EY3mZi5lOseO8WS+6WYj56Cw3RTysZjwIAT+ozwjroAh5khwNkM4hJFV5ghNqMgUrNjDYqHV/0rQuiLK56mOgaYhmIzcSOfw6PjDyenZ7+cfLw6K//7z8/1Opwfd0GXYRLPCobZToTp7PlHDL/g9ozrdvJ5ozxecnlWgzn5509yhRp09twg/Z9+nytTZcUOfvuC5Q6W+4LlDq2741oVMDFFFGydh+0+dB5W1qURKRaOQtgumua57i3qp71d7tRsEe3TbDPoXbtckgoaFMZDKyPxUd7qFbwPYDt8J3nTdSYb0/D+cAGEDnZjTLWy741TwJ0eZZmRDd0UyOKUAd/7YCgy49RlNQDJFr0bnv0Kuz43UPnl5b3z1KszxSz+1LO3siTkIlmEMh2hvB+/NM/M+2/uWOma/LV/urL3NWb4hWX9lap4klNME+mgE6PI9a+X05LBU3P6oUAC09RfQlcJ/UEsDBBQAAgAIALtVaUZISKwfsQIAAFEKAAAhAAAAdW5pdmVyc2FsL2ZsYXNoX3NraW5fc2V0dGluZ3MueG1slVbbbtswDH3fVwTZe9xd0wFqgDTNgALdWqxF32WbsYXIkiHJ6fL307WWEzv2QhSIyHNIihelSO4JW32YzVDGKRfPoBRhhTSaoJuR/GaeNkpxtsg4U8DUgnFRYTpfffxpPyixyDEWP4CYytnhDNowS/uZQvExvi2NDBEyXtWYHR94wRcpzvaF4A3LR1MrjzUIStheI69+LDfbwQCUSHWvoOrktL02Mo1SC5ASTErft0ZGWRSnQEOkK/uZyGlDXb79Ce1AJFGWtv5kZIhW4wK6Rb5eGxnGM+2925WlkcsEBX+Vhn75bGQQSvERRNf53VcjgwxeN/X/zEgteGEK2uVcbuI7h3Kc6/UzWV0ZGSWYC5lAo13w5bF3vYtA/mu898isq+D0ydT15EEwTU8prJRoACXh5Gyy5G+PjdL7AasdplIDYlULetJJP+FGBjddXYv7A2+E5bEvr2khr5w2FWxcwpG7rr7Fbza39q2Inb7rogwFHLwySrFVtsjfuq5nyEjZIp8pyeGR0eMZ/NTiOKHHt9h383L5tRUY1sfcW8MpWE2kB7O5MgrtFQFT8RxW0qTzQiowbUOJ1bmUkrOcEMMHUmBFOPtlcOnRXkai5MTgR61/sJAiikLfvNkc9Ssd98uex8fR/Si0d3PnmdJv+M0cK4WzstI/SnI+8zy9JNrNPOlnmFdSw0Hcsx2fyKmw2IN44ZxOjcK4gqlY7hZrAI2SqAAo6a8w8j76Ss+aKgWx1R0jEEamq3O4khQl1X/qlcAb5MHoGzZgdVRVan8ME/oOjzR+AACLrAwT6w7OUjVUEQoHCHsfKeyVh+6GpJ7QoWFbqwfYqXjcvOZkHqMVasfRvxLtnMR+uoYewqtOq5/hLOMjr3Aq7cU6Sz/2JoeXzIxeDHIKP0wd19p+XkKtNP9K/gNQSwMEFAACAAgAu1VpRkFYdiORBAAA3BUAACYAAAB1bml2ZXJzYWwvaHRtbF9wdWJsaXNoaW5nX3NldHRpbmdzLnhtbM1Y3XLiNhS+5yk07uzlQpJN0iwDZAhxBmb5KzjdzXQ6jLAFViNLriTDsld9mj5Yn6RHKBAIhMjtJu3kgnB8vu/8WOf4w5XLrwlDMyIVFbzqHRePPER4KCLKp1XvNrh5f+EhpTGPMBOcVD0uPHRZK1TSbMyoiodEa3BVCGi4Kqe66sVap+VSaT6fF6lKpbkqWKaBXxVDkZRSSRThmshSyvACPvQiJcqrFQoIVaypI6KMEUQjSIFTkx1mTZ0wr2S9xji8n0qR8aghmJBITsdV74eLuvlb+Vima5oQbmpTNTAasy7jKKImHcyG9BtBMaHTGPI+Pjr10JxGOq56H45ODA/4l3Z5luy2CGx4GgKq4fohQEI0jrDG9quNKMmESGgrUTUtMwKkW7YNT02+6rXBmqIFxwkNA7iCTKuq3nUwGvg3/sDvNvzR7aBtU3VGBK2g7Tthhu3WtT/q9gJ/OGoGnXZuUOB/CXKA8mbmTN8f+EO/G/iD0VWrlxPhntQjxu/UW+2cmM/+1bAV5I3UrXfyQvrNXtcN0+h1+vXuXa7Umnd9f9BudT+Ngl6vHbT6j6jlud844ZXS9rBUYKhEJrdGYrUs+rHQ4slkKKJhWTEspyQQNxRmeIKZIh76LSXTnzLMqF6YuYaddk9IWlcpCfXAzGzVM3PoPdJZQkgNgm1shLP1Rvh4ulV9yYbfqGx/ohXYeCnmi7aYvnn2Z+fr7E/OLw6nvy/NCtYahzEsPr3aW5uWlddE8K2VZb6jsWDRuqAJnBIGtdQlxcxDVENt4fqqNh3QN5TB+THY4+KE653iwhhLyFht2h/6aLZwWPulKzRRv9rSrOk5V59H6FriOTyaXNz7hLu4NaHtzLSeSKckJFY5PFGdMRfnwWqEXJw7WN4TiQIhmJN/f3XIUYtPhFPuCaZOeX8mY0U1cXG9ok6he5lmlDsxLo+OU5YiYxFaiAwxek+QFgg6kiXwX0zQpiZAEymSpZVhpZFiNCJoRsmcRJcuge4gRJIB0gwmI9pG+D2j39CYTIQEXoJncIDBTpXlL+YiTrFSj6R4leM7+2Rtda/9L+9MgTiaYVAp+chhT5Ak1a/Bj6F2LiAEYwK6uUEBnQlxBqNi7k9Eo6WbS5nOsWM8W950cyOXpHC7KeRjOeFCCPuL8oy4EoaYI8HZAuEQRlaZIzSjIlNgsYfFUqt/lKCFIsqXqU5BR0MwGbktnaPjkw+nZ+c/XnwsF0t//fHn+4OgByXQZ9hEs1KgcVBzOiOf6NsXcM/oSDfUEzX5AuhZTemMy5vmAX3pjNwj5ZyxT7WmM3BHcb6APKA7X0AeUJ872BshE7Ooop2TsP/Hy4Nu2lUilZLRLfsl0FKpvY0CGvr1QaOJoOu37WBYdnvwIWhBGMOamJif007P1dsAGuw70Zs+OgmLgf+zEyHcEqdd6Ba223Mq+JOj8DJCoL8hApxSgKf41EoGeI4zmoAIit5sQf+bdfnckLzmpn21DfQmu+DwzyG7Kb7XLiBYhjEci1c7Sv/99vyuDfs/9cB+W78k2Xorsn7TsP3qsQD27TeytcLfUEsDBBQAAgAIALtVaUaSRrCZqQEAAEMGAAAfAAAAdW5pdmVyc2FsL2h0bWxfc2tpbl9zZXR0aW5ncy5qc42UTU/DMAyG7/sVVbiiaXwOuE0wJCQOSOyGOGSd11VL4ypJC2Paf6fOvpo0YcSXxHnyOnYUr3tJM1jKkodkbed2/eaurQ/IZ1QF565fRPwF+ZkW+QwmeQEil8A8pN4fPbg3RyIkzKQVna7eSVa39BjSzpwL3cbLgIQK+HTocB0AvwK+79DhHye1XVrblFp1nlbGoOynKA1I05eoCm4ZdvZsRztDD8Ya1Al0zlNwRId2xMij4s2QrM2lWJRcrl4xw/6Up8tMYSVnsfiLVQmqefHlFhjcDx/HjpzItXkxUPiBx3dkcbJUoDXs4t6OyYKw4FMQLd2BHX+gjnA3IY+uc52bPT26IGvTJc+gU6W7EZmLyUarU80hWZcz8G22xNUlmUMIvgLVkXq6JnNALKvyHw9YKsyoIh20W/MDKpDPcpntQg/IghxdlmRj1Tsmaq//xJwvhN4XWoR+XxFrHaF/7/nMQdCJq724r6G40Zblg/FuFe1Czm2M30ho/ZEwbgxPF0XTH5rmSDUH3cxBvcg5kqPgaglqgijsvkQDdoKVsQ06+fSzOXGf3uYXUEsDBBQAAgAIALtVaUY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C7VWlG9YvaeWYAAABoAAAAHAAAAHVuaXZlcnNhbC9sb2NhbF9zZXR0aW5ncy54bWyzsa/IzVEoSy0qzszPs1Uy1DNQUkjNS85PycxLt1UKDXHTtVBSKC5JzEtJzMnPS7VVystXUrC347LJyU9OzAlOLSkBKixWKMhJrEwtCknNBTJKUv0Sc4EqnZx9E0sy9JITlfTtuABQSwMEFAACAAgAMwOB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u1VpRpgJyTKOCgAAFFoAACkAAAB1bml2ZXJzYWwvc2tpbl9jdXN0b21pemF0aW9uX3NldHRpbmdzLnhtbO1c627juhH+f56CcHCAFiji+63wqtCFTox1bB9Lm+xpURiMzcRCZMmVaO/mwD/6NH2wPkmHlBRLiqxI2XR7spWFBBE535AcDmdIfusdeA+mre485mzM3wgzHVunjJn2vSf9hNBg6ViOO3OpR5koiBchm2zoh4rnWMStII8Re0Xc1YfKHbE8WvHlQwQyoeJ2x5hjny8dm1GbnduOuyFWBe2JtQM9ag2eSvVlnLOn7hNqKD5ZsDuypMm2hm25L9deRMVaagx7DUVOxSydzZbYj2Pn3jm/JcuHe9fZ2as8fVw/bqlrmfbDsZmO3DshbJkeGzG6SemcNsTasJEDtYWp8+ixb325rXT62UCL3FIr3l5L408eWLLBDGMkkHvTM1kE2e306v16KnJL7mma5Zu1dqejnIDY0EYKpt+qD5v9DAyjX9nREI12vX1C2iKP1E1rAmtaWzkxEme726Y6kTzsDdvpGNe551ZOg3VrHbk9zIZZDlnBmj92rzHsDtVsDB8cb+5o6k6/oaY3FDdYzHMG1UhAETGnmgw6vqIb0145X0b2nRMAw3ij8lpPqiHfsVCvK/e0Hry1lFYDdVu4gXtIw20V6vpNrd9UoU5r1NVBNaHC1+vSJQSZdK2Daqz2OWBke9RlI3tFv0rNuHS0Kj6CCxfMD3Ke1Gnx5xC2ehCmaqFWvd1t40NDbjabHaS2tbpWO3S7/a5cR7jWateaB6XXaDaaqN5u1/udQ73baDfhbdjvgJYW7ndQq9tqNbRDAzcAjWRZ0Rrqodvs1+sytIZ7ffUwHCrdWg3V6/VmSzu0O82hUkMg3QQdcrPHDdjUmkqzc5AVud5roqE6VIatA9ZwR22jXgN3arVDS1GatdrRuMfRRc11LM09nNCcLyhMnYLU2qO3xZ1rsNy5LggbdANezmiQ5xT1irD1+ZL4vgtSPG2GQk/5MVb6tBi4CknnmXJQFX/HVkk06ebMmtJZTSTMYAR5kCKAS2e+b+XARRMnwETKzAsL2vJzZhboROrM081j7oSGRNbMkk5JntKZnzbzw8JkJp35eTMXMpI+pTM//BXAHZt82SInEqh05qfOLGgyg0pnfu7MxiRSKJhFJM+XQSIlgDVE9swUf5ZEpTM/fWaiklkUrCfyZyYoJY2C6UQCzYUL8yj0UGTQXKCnRAoWFyk0CxWaLc2JgtdkLBlsoBWY3GhwCYqEypmyUKdXM3ny62I8vZgulNFFRVL9VYn4svxDo9P7Wm93/jioBricmvQreTyO60JCWbuWT9fEmE/HC1CIx4sJ/mxUJP67MHT6yRiPJrgiBX8UVjCb4+uKxH/ngX6az/HEWOjjkYYXI30xmRrCLmNsYK0i/ers0JrsKWIO2pv0C2JriiA8my5FnmWuRAUP2aa9ozna0+byzWhysTCm07G+wBMtLKlI2F4hzSVfwB2KK5rLOp6DDpdAxnwdfCHmX2hAsmUVVnI5urgcw4/BO3Jp3q8t+GGv6M0MT2D+qJ0DeIV1Xb7AC2X6GWYOPG5aEDT9CI72sSDoV6yDZ2A9B2wiX48uZGM0nXDnmmPdmI/UJ89aEhs5tvWIyHIJOATZY286Ow9KuLPRle9jXuGGdPzLJ3DrkTxOcWFfJzJt4cz35p5CL9xVrpmCZaVijc/VL59Gf10M5dEYawuYPG16szDEquftEVgetsMQsSyHDwOaJqs9sZcU3dIl2YGLPYLYylwJsS2BwfPO/GNn/oYIC5bWz8GqnGj488/n39y7kTGGsHJDXDvfEktoi0WG50PewFYSug75fMteGkvEHudv1ZE3GN1M1vWTQ8szR98+rkQXXjEoHfwezyExQjhQTKcQCF+Bx0AM3BDTKgQcTYbQnDgGw+7dRfxwUkjBZBromDjoG9Rcw1zEOnINc1RMxQ1W9JHBrU5v+YY0B1jMnu8H6b7Djw0WhbPZk//c0jsHYoRFyR5mFspNz3eo89e1V9RRwkjM42U0tAeKJtCte3HDiqBjlrnhO/N8aj9d4dCafjiOmeTG2VkrEfss80GEZJiq3ca3zNafNr/dO9fZiFKLeOFi85PCX76xI/4Q5367s0ibOfTqWJ6rlwtVnqiY7xb5Urfy48DNec/Ghr4YywrXAP6+IWy5hoR0x/fw+XX5uz0ND2XQF5hXp8Rdrv/9z3/lV5Poj1+KgtI/F9UDq5jHMfyk728Th1Hv7zn0GLISh4qXnMBgsxxC8++dhTcEtpQNQ1Yvr8BhdOEfzs5d5tp8RJVcyfOPEEbEVq4iXRH3AcKQ4ThWUUVi+NxBWOE+HM8QO2aZNi0I/+a4zgdvjGYLWdPE4QoWimUuH/z0uEIEBfcoyIJTVgF96qU8gUCVUElXJiuuU6SKMCbAuvTfj6tyn5o5ngqOJ1Y4ETs7FjsA28x1rBm/Onh+VwYC/Kbj1qISc/mZKXyLSnhr50swd5IgqAbVaFFSdAZ9mPFdZaAyXpaUnlM4Y60iokFBUu7asSBCqv5oIuLx8iRKVRVxsxbt91PZs47Dhj+oivT8WJiUn9Cv7Jl8pDApr/O0MYUTxjNQsiaKDG87FOJGy/PMHMhQm0BhaN/wLS7DezDmt15epEtBQVxy46yoJLKfYW5osJh5WbTD1RM9HthPefyKY24f9eA8lag4Om8123sHzGQWPe3aYhywAKOzL97T/D+QSVsA/u1s0hh+KWKPW/qhAmcNslxv+D15BQU6PlS4OY+0ThpuG0YzHswKITcimItYXghn8xAeQfiUcybE8Vd6NmhQfWamQTVrggaB2tPzZ+82t9TF4AImDX0zXhaVXoe3HNdiYxaHnaiM4tkaVNtw2AgxkYKYV4ltTbhU/Jdo/WZnMdOiexqGqUhBxDTZox94sDSyPVtmY3rHor4dlBReAkGcOzpiVDpecRImzjapOL+mWMph5NYTo08JVWHeOcaqlEwUhmju7NHo7LDErFdTmgLZU9YfVKMZFgJUCmeVSWRd+AoXOiMuHGMW+g5OM4uZuKpfhJA3I7pyE1ZvQ3QprXY/m5NIIbr6SqvRanwHoqvW76q4W5jowj3+vIbo6mD+FCe6auLzvYkuuc6fYkRXT+ZPQaJr2OVPbqKryfnsRlGiy+f/ixJdL1ovneh6eaJTiC6txp+iRNfLs1QSXSXRlaR0plfyaBK9Z6tIuuO6j38SmsmOrcF51sRDK9MTRwTRrH8ZmLgK47tCfkG4cjbEtM9Lmu1702z+ZQi/m7+ZzjVuQ34ZQgQn8MVxVzGn2Ra7URxN1Cm4pmpE9BtcTajb5FTVElyHLllJCZaUYEkJlpRgSQmWlGBJCZaUYEkJ/lcoQXCTN9m4Ez/tbRx+S31espElG/nu2cjMK+DXk5GRW+xcbGRE/h3TkZE+/b/ykYxuSzqypCPfIx0Z+lTJR0ZZx1jgfImOzFhyefjI7H8a87slJJ++m/deSceu+BQkHdtd/pSkY0k6lqTjeyUdfypZx5J1LFnHknUsWceSdXynPOH/gNIrCbgfnoAr2bOSPSvZs5I9K9mzkj37/t/lK0qflV/mK7/M98bs2ekF8EOTZy8jnnNnzzG/V+osmPhi3FkA+qG+yxdZ2D/GV/kKUGcR0e/AnSXLAAr6Tv7Hz/8BUEsDBBQAAgAIALxVaUaKmlIXtiUAAIUyAAAXAAAAdW5pdmVyc2FsL3VuaXZlcnNhbC5wbmfte2lUU9fbb7RaxblYVERA64AyKihhRrStZVaZZ/lDiAwBwhTCFESLbWVQEQIECGiBQpiRAEkgKpUAIYQKYTCESMMckgAhhEBC3lBp17vW/XLf++Gude/qh6ycs5+9n+H3/Pbezz45+fm23a2D+07uAwAABy1/+PYuAPAFDgDY6bb3S1nL41eWAtnXjsi7t24AavpOzcludoEtbC0AgPrM/WLf3bJ7ufAf3CIBAOXHW58dmVNLIABA96TltxaOsd4chseTkDm3PYsJZQnJCclvxlI9Y6e+1CGMPEvuOfHTkZ2d+/P2Kg5+dcUi9w407Y7Jo12v7hd4fvsN6tMD/8xd3yvfLDjxTbd/xEUJbFWvvXG6mmsUAzNlC99kVkabOVZzBbUwWiUs5Jjgoar4Hr+Nl8jrgRE3vGQ+tSDV8UnSDSZTPHvLPO55EBAFfBgat69ZJvJ8OeyDSOR3qG4uqjPbFaOYsaz0uS6ZIFxOPmbgp3iFqIFeYyU5WYO2ZY1j+z5c44Mt4c/jz4JzwV/ILj/Jy+FgF4czieJl8oCvp34tRNWbLBnxAbxJPD07XuJpvCmiIpKM0sjTTZyO4FbVjf2AlsMZh3CiSTO1a1NsH+l6lMk4t0DtUS1huYcWfFTZJytkwIweTdeymUmANDLyhCGo+VjPVaJlm0tAx6Fn0SMB+pvadm0ZeKOZ4FYISsU0LqqexCndxYCq+rxb3wnYMDSaTVrwU6UTNhi8cZPYxU89+HFBDcWYKeqjbIwL2+fWxMTIoiPta38+QR33jp2YXzqKXvt9GojgA4GIZTVEhEIymMXMkW7ypOMJS098Cg7RSUwJg+mVd1BJwjeX8mmrYPPeVDTZ0IfeC6NfyfG73JEjCXvOMpD5dwdxOCixkzu6hjcQGHHnC2pBEoln6seFcq8c+PEN1oWZMZ9Re9W1N3tqxh1eeWXy7BHrAy47gFRSYgE8jbUDgOSds4DBG7KznhUQGN+xyecNYf3KQsTOgBSe9sRiQYNd+d5C/JeMRxtG9W22M4dwhu0REWZf/rpAXy8OPIU43shac7RT+KavNWNYNpCyKeq6ZbacsykbsXGiv6+VKB/RGNYplJDMN5cwkjoyMxtK5OIydySTo3KKlXhwavz4Ajrr5wLHF0uPzqldoplTMQi7j3qSCNcy5XIq38iy1w+nl6QVTxezH136oOusZif63Zwxh4Z2Hq10wFOKlQIZVYnCVmoiVx1QZvzgCj3vdi63axGKO5kjyeov2FRwt97d8/okmJB/IbNJ9Sh2AFewOWfH5hpkBkH7CC+nnyW9ujIb4PVq+o5W5xwSBMrLcxnCYw0bMlgm9nNjFkAe9ZQfq717A++Oz2ENbRDGjzYdnm8zUyHBqz8QvakQUs9CLCrvx3oICebfytINNs9gj0wZUFb9Jfwd71vSoPhmDmZBukBfIZuRY5vs/3OAqrzqMp3HKayOx2qRbhaB8ew2D4YgiZpUw7qw8XJIj8p35bV9dIFX+V3oFIJSCyPNdwJIhpb9FHNpweUXBa6Tj17aHYn4z7OslJPeHRENz3zJm3kXqCTRUN2Sf3OOj9oluI21yzoov+rWJNxuRVdTTRdeJAKJFHOm/AkFr39FpJYjpoFFyeiPkD2MR50hHgep59vknijqlNTt9MXxTXYAJy77XqEOmA84Pe01yAOv3+okm/XywejE1aAieBEoAGfjwO/ip6ECgwi9QH5vXZXLQXLDQNjVLxm9tUOmrABcb20qjb+PMlcjyKVsfB16dta5rnoTjgD7uNT1bv6WlBdg4rxswhMQeHomjGeS59D5xOek0frnvmSWliQgwALIL1Bmus2k+ZDJfrtz3Ul2pECIw5A53fHtJbojeQxbqxsy1gz3Uv8dRDChms03EBvQDdxGXzdvzhMo0wlW5nVICT38+hp6nfhM4k0mcF0BAC46K+kWMNPQskvueuFPtJ+DC/2/Kzw1bBmyns63gRXGvjBy2yIe+9tzmSw5zxwHtYxn0ZawG8ITBL1MTR22J9vIDqYtY74c6tUKZmjERJWogQp3LQHK7zu7cWbAebZ6aWDZXRKcf8UAvHktFKcnjfPuaBDbOAyAvfPA04Uif9G1zFJQP2XlWsgYFuo6bZoBG9DNgCpZAOnPj/LmXXhzRjG6JjzRySK/V6lTpuglfsJCn7hTMB5T5T+yHEsv69RhGeUsrdWwWv3HQm4dpMaU+jxmvcZeojYyBPmTcA4fsqFOJfnCOR+IZZjhGvJmD1aLqQQas2/iBY20EDt9Wfx8fQZL94MXaSSatBMQLi0Qf5gCkb8tvDg56evoq5ZpCO+Su7kOxk11fz8YkUMm808CM/OwqRBjue5YuRH4KZCr3W9HBxv75HoUvu6bGLOAHYi2Jk8oPLoVaEupw31t6Hvt7VVGnj6DHNhA1NWkBo/P9YnZ8IPW/VVK36Wrzzo/LVR8DM6HenwwVXJm385hw62av4riE9w5y0UUv1TahhkdeazcCDtvQK4bhTqS5kassrkQkpUKbLRzCmpQg6gQuNW4DEZ0+nplDEBRy3Gg+GWjIX2f5trlhLFmgVHmfNNCHTGiKoAB7lhGqPEGTKgxmWR7GKcWOrJGWGVFIMrxqaVSrN8OQAuib1mZIear2tfN7/p18tdzakcMoRVH07t+jp3ODsxRu2poiQFNwQX2sMKQSWiBj918J+DFVECem53dBQwiByny/1j/Y1CB0HCsvBjVb4QdCXBdtVYh5TB3ddmgLrsjFZFpyKWzLEdpFDUltLP2speuNGHkypejedC1iK3wcyCnPF43JLLiij5AdjMIPpEmg0vPfaP/UwQhxyeK+ytSafUvZvxgndV12Zv0jGwTH5Uw+qAuOZoEg1ANNFkBhk0Z8PEpg2pIJTfEZRWxGRCQN8zBmKgKIWVKTGaeGe+B9oYGCYqFGvJCIlfvtNk3QlirZfjV4bUiZfRwko2wJeyDV0eN8TFA8saMpmzlv/E8C1tQUGqsts8Q+tsbB9Z3dufUYyf9z/q2lnX/bFPWzc8vWx/+uTv2T/k8M34VVM+LcnaAZnmvs3sd5Dqk1TFgTr+GDS38mLgPJ1cgMB1esb/YW/q74c82P1Rbvzh6WqMgQLyAWaklZ+gl4djRaVEu/ZRF3O+G1MaCXh3WoJE/4UpXX1oHkv6cO1q3Qi7tmcvQ1GB7DRRuoRNya7xR4ZBelV1vZIPPg0vLhFStTHq9MWvatZvdyHHtjiWzICj36fv0pUJQBhkD6bralNFEUZZRhIhcQIX4aEXS23vqTGoTn0MbaoOYU9eqWI2yyaHvj19u79J9uUkcNBjFxoUFENJ8NgxY36Wm85hxmc7SfBdcsCtnY7QeABgzv7WHIe6ozfoRJC04IltRvdmTZ9X2yDlc8xZkLk1qDPiPndS3y8pC1iO01DKjd7pitYBsF/4J+6t6mfPowAaVawuDffAbuZC2UBk1B97lczKvAIbMMna9DxJR/N4FCuw1wtbB7ax2O+EJd9LTfN88fX7Xz/4U41rWctOp9L9wgXQEJbI8zwD7RB8D6A2btEJWySpMNmcM6V6k221SPU1JYyhrXQuvJ53vY2H9Slf50Z2BPS2hd9iqcG/J0XPzAqXhK+QaqLbIQLm5YjDYdWMVl5jtF3AKJqbn+l7zRkoURjcJOkEenZw02X5Qe9uDnUVaqDXJ2EKjzFgS7C1wd4SVYSQGq3tka+mrh9qPjYVyZ2CkYPrj4Qjz1eOAcNW9OFiXnK+PN92MkLNRT5Rx63p/2027vRvLH1cnmsYyJbsBY3tSuMpxEsEwU5xxoi0WsrHoziVt7gRwv7A4DgAkO+/aqhvdv4raAQDc/65fVtgWK/x3AZwkFVOlIe3iKR1ZEXh9f4q2rLV6r6xUBrz+ZnYnAND/S/F+mUDjf1vQ3+NCXKdREJsziND2pfSwkIia/Z5lw97xnHnXzY/D7fqmQ7Vnt/p9f6PmbqWPZIMo3VjJZX4v8604PSyR7WFv9yT7buH8HvO1t3+3Hyx1ZMaJppDlJEmazOp1JT/TuJX7/EEHe1tQ7t35pMGFE+kzaMRm9wlzbVl0yU4nMSnch3sO69ubS1Y8TJLEa92uVhX4mqkl0eLEza34e1wVopBqZKuKDS96htfnMdb9TvO61jJ7yW9dU2ruIt22QjvQKR+VjeuVlwF47/IQprY9LvplQVZA6eDUINbPRdb5XvaLu4nW/+9fyBAW0FyAVFPh2PRcOTpp4LG5eILCImWi00pwSBnqb9QrvAWcMEQ8f5SatKo+aCYYdPAAnaIRt5jkbCn47fUHM36vHkrYLmwbuId/sST/ixNvCzfX89Gt2cXrFfaJQfzFiY7A3LZua522FX+7ymA5GW2qnuMIVtdt2RxNAvcsc9ip7bM/gyDHUE2BmE8NUzGJvXyw+nGEKOJvdUQNYLoVma35a9EN7UTn7QAGJZgxV3Xz/a/Z6aUZz479h9b82TFGZiV6t9FK513SCYSL8I9Xt1yQlhiV8zIK1lnNh2q8jUDLxI81iUEEGyPie5SvKLQOkJC3LV/VeHCFmW4qSC8Nfd5vFHzFrqvGCrMcsXZ3+tn1AkCB8fVMrXfzSdmf4aFjHr2LHHcNulBytQTHrSmIzk1HJntE32c3ABKkVp+dhGtUN7fWD0Kw4xd+KxPEePQX7B71LPPMDkR2ZJ4BML0+I2KUSEsvlVcBv+V5NhDqQTEe52OpZbW8T6HBAtOmR9KqyJ3hQ8bML5zLtf6i7t1yzGvHsmsr+mGa2XW5n3DU9JcNRY3w8+HOjFXh41t+ALtZ58fbOWSpVzeLDi0sXLCfeWH9IFPuQaPA9k3Vx6H5+OMNNdows6rPqCk7y+WVb2qzbeW/JSlZKzvQuTWeE3APDM/LcsRpY1uXRH3Hor5HWBiufrAku87EwzvHKRqJ1KG2pMGln1PVFH8+ZHxIGMbuvFt+v43hTHf/NTgv0LToIFGDBfuJFvoZ5iChkbC0J9CCIZRlydH9BzD7WTKqJ643lalgAftHUyF7JiWjrX7wyjW8CVyUOLJrXLxinxIwJNDXYaiIRCWSbR5wo3uK43u2nSaQYSl6djvjdn+KRJS7cHy25jTm15haP0TEjCcwx6gM61VkMv4iiGlFDm73kaX08B67r5L1DjchPmfiY9shSV+QtsBUKGNVhZt19A3RJQ16EaDAeSHh3lMQN9KvNq12VedzGjactP8o3F1f+qiFTpD52cQBRg9Ix5x2GFQTA78bj4G3KN1Rdv7swSoGUlI3NpVeeqj6EcWNPe/1+mWAVw77q+avcMY52+gGH9vHV/5g/RduSUZz2OZL1fhGQThpqmObTJtNWl+Pl6NsOB70ndMQH90C3mLf0M1/TNTu+uh2ggyL0GkNgN1q5+CV1VyZAqMo9c/OPnbi/ko44F/e7rAEGcYODdIJIbExeuowTzPC3xSg35g4z7w6d4pYgQ+juGczoKLF7RnoCsEbh3NxCd1NnJmshrbmO40gPGt5YnvWLH48tk9HxCXTk8zm9N+VGWuj27dVeovaxtwu41esIbz5Mkf6arnR38Zc6EkOwufBMTd/M4BZN/23IS4iyxKQwRNrwpg+s4MRk1VtINSnaO+GkaZY2zBAo1W5jgkh598EJILpV4xg/YUS/yxjbVWXzzhk1Lpdf0LHOSydyU4uOmK4YcbthYi/Xwxp5bYkeG7Pt3bust37DefQtdec0D+Gu89TZqogWqz/3gErKQt1j+PdPP/tNP73RiUw49xAgfFkmfx9MNmFtL0ADAxieS1mW9vNiWYPOWbgnfEYN4Hth3nUEJO+Baz9tjJbSPAzG+t5iHNK9A3hmepmuZzANlMhdS8lKEYYJOu3HXphTQAwBpeOMqBRd3Li/CruDOm8XatxL8IEEBnsDDJpexYO0BaW6QbDthWH2uodz7nKCAGiuBfzWBSCdvXfirAMQwPfFUcnGeN/FegPnEtjvi/tBtJCEmU5XdvO6cd8rxQlUir5dWgoSmgbEbiMVbKeej61qwd/gChDov3vblanC3/E3mwPi+tNL41onqqybifiq9jcroLLhaCAxDANAHXVzR1NW9omw+vsI4b7y/BfNstWiTPm+19MTTdMQyauVuPk6hsDwyL6ACYboZE55Rnbc6i8FuK7jOMVBIyUnFnBMQm2p01XjNvwP5ymiI/2NR5sPDaJCoqxXD2j9Wmes21hJds6A/lWKwdYarXXtthYttQPS6YhlHh9TmspCD4MKBBEkab42zniD2IX8xeRgLgu6s7zR8poMKbMRpfNiM1sb8PRG1Tau/jCKwCw6X/o5z8ONyVhGNuLCly9JOLYp0PPwmNrjvU9mvZc9ZyIj1Fc8rpdfumz3zMVns+N94fjrZ4Ev5vBWmdRvdxCm3aW717V93gw0IOxc/hMxj6Xx55FBdZZzQzX+XbHneHuuRiFtafG3/qo8Z3+UYWBAN3drW7bhJtMZrwXVlQqGFhce2Ba/QYfIr3IYjppxJC2czFutUg/NhthuXjyhhfjAMb9wdFkcPWbOSIvHTso2EZHnF2MTHaRX3+BS/88SlZM/d+/iM7/q7xASxbAQKq5VJxtIl1tJkr876N7YmTF3KwlEsfbdnjNai1+vqL8r+INZSGc6HiMAhfBp7tPJFZi73h9vz2Haj4EoZ5ufLDWMZ3js6z2h62r7YKpWwgb/l4TnKpbG+PEa0tOn2ynIphbRYkLq1NWE46fyllcG4ukQszEE4eJhpr86iW+K9Ki3FjrPSshyFUlWOWal1dAQXg+dOCDZ4dGXUASeWjG/THI63hUo9gGqI0QA07TXemO7DtsoaykmafMfUO+Q/pncy3RKeGUWQFscqtu5592mdClki6juL2NKeFFLi1VT3OPFPaYyJ92UCwvKpdX0bgc4FpW/cntra7TGULQqKnzdLPWbICXLmFIiwXCO7iFFg0vByc2VIWAc1z4lKQfYM1Di/iLnzlCop240Oz0bkz3gNqiU3/vit+ToJ3MExdI3CtVZbq8fVlOcr/MEQ/gWHEBBe5J6vzcH2dAIBUWLj1b5ORqT9Nt0M6baRln1fWGtRKimK99aJRt8Fusbit9wXINrLCJ7TUg9+vbNR/IhLdX49/50gzQmhoPrlWXtD5qdXd1yEtqPcSKA8e+A+3uD7L1HorwIp2ccXFio+Y6BXa0OuhGZQAb8/fGSHJJmdI84XyxCmA01PAd7EAc+RMwBpxfD7pKPRrk4Pa9OxSjW/XuP2U+X5Ku5AZI9BK1j9eIKEGtNX5awg7ZAMLXhixaXRV/5GXhh5fx+duUSnD6yea+htyTVs9W7Snbn6ouI5MUnZFs7Q6/ojC2nUGVaChBfSyDGVzt+6xnZXg3wzEVbEo63VaVlsU50Xzt7pwPWz+mXNeu2qcI7Lqbsa+tiSu6d5rl3awS1Pw3aa3u2xpY33uyi7EvoeJR86P2k95ngNkzfsFgmYW+1wryjQSomWL5UIk77KhNo4qifgbK/UtmWtZcDab37IBWaUNBCAzCOhHnkIdIR88olt+IuMFpkep6Km/XIdqYzvDY+XyvGwmVPUaZbK/qFr8jzuXboCGdZvbi5ApbXxtqVc7s+yOwhCJm6y68Xh2aGplP2E5Xg7rFymB1sUIUVVI48oixD9eOiDf+LLOqaN/uxNXQet3qRvNycY+xvzNa5ECxVt7eGrntEV/8tg/XesaRATfoZL62je1VfhLsyn1q4t2ZwKhDVSZ9ALuxCl++4tYV9OAyYFY1aEOrdFYFXuOzizAPudroctYoj1SGTwpSY0KUv/Avw6AP9CTohjb9GjBSA7tdM3WhSltDAs4+Uugbza/UBA64tNTwWJV4rX9UvFIIOXoISYxGcfelyeX47bVrqcr5hOt2cOrE3C7IGYLibByqaxUi9Di6sxd+Dw3Oo6wEcpSDCXecd0/sG58P3Z7xDKd3n0b24apWqOe75J4+gx511Rh0tg6r3Bm8Dhpbmomfl2c96tsng2rAyzdKMUovcTqLXH40lu/6FofDTOnnlOifSVQco3G2qy88ZteHR31u55Mv+Ds/CdrN2MUMmqLwryxciA0oOBl2oF/BWaO4L0imx3uoJCUmulwXnYZOckO+tgGPtPTWO7kxbLcPN3grzLzmXucuGUE/uVrAFM9pXFS7H+BNq8yHqy04g3BpSiyTTvcvGSDZZVZ0d0NOdZPbTNAlOxABYuHNsPtHS/CCLHybC5e1b/rvXND9KcNCN5MlDNd4MVTaGR0Y6UgEUaaJB94rRB2tGnhu7IwFKUYh+Y7NHtuJrpH3JjkPO97gYvHndXSc7H6rguqFHCAppPFz6/InFInuccgd+k0HSt2QV3oz3hqx6z2FBzDHphw7u00GGdtbJ776Uce+QrlUOZTc40BlLYXQAXlUeN6iG/MPL+zIkBCml5lf027ukT3TeLntAC46MKppPAB+jeq4PgyL4rcUgIdA2FPR8f+cvHbUv/NzvzkQhLuKfX6h/4JrGShmAV3pe2eHQVPBLS2wG32dZkKyfoVpUKGnplt4/gMo3erpQiw8LIW3HN85v7q9PzOGRyrppRHdgoX4N/Mx/wfn384eHmYaeAdMLK98gSM2cUYUtpaA0vqI5+JBB3uvwssapdrlWGX8X3hezSnGDIK2mAJ4WL/Lq1S7cavQOpF2flY9+q+j45t7VUZuSYuf3v51ln5CylQ1V7S+FD3cZGKmapZwUdbjuiImhWuTeqmUe4uS8ccRmbFP0oul65/ZlzhjzIRHWFW9mHeWrmVKDUy54C0DH9c+DrevTr5wvUSr2Hq2YpMpgmy1u4vmXYg40VBze1M3XDtctLxjaMGVmPE/fHLzr+Bfwb+CfwX/Cv4V/Cv4V/D/gYAXy0oH6te2rZ7cEi1mqG4uPkbxkoR42W1/yv9Aa0R4v2QaSGwVlSPWyykzZsJWCloqQjP3uyGrHIYg2D4A4I2RmIQQk6atfdY/XAWOuei0rXxwKhINIyTDc/peagOM5gTsk8ip5ocpXDVzUTeFKhVTmcHwrN4hZQBgVqNkTn65xzaJM5wEKQfk3hZbE1esB+Cev/iI3/sQ9s02cowHxy2AFfHYCOEdM+VcSMcVFdO4qxziyp9PdOw2BphkHSJBJJ4xN1eOscO3Aw9DKzUMlivmz6BvTx8d1UToUxP9VfKGQxQBb6bIhmQ9qoke5UvkRV8YtvA8HfXUALUq37b4bv8Ax+T3cQvhczMtg6mMXzITF/xQew6r2DxOl4/Q5TZI8UwJVyOPtPUeVuOXWU3rXbfMGrZeNooEievOUBuZrC9U1954lF2Cm+p6pQsFtQhJJUJl6+GLl4C8iPJuJqw2FsdnRGv85WCG/bf8w/eR9hf17DbfUKehaQ5SCADAfWx3ptlz+Ien3/80ehWpOVPUCGEMj1vAsLpCmi06eUG95Jsd5yaikJev7DeaU7lpc8P+3YDBIZJopdw8sckHY/z2cq2XuytpWKu2Q/OnoTV40aKbqrN/UR6sSGfmmp5SUk00XdjWWvs6pS+j2mFkas3kVpfWKHZUd0cyefDKyvtol4oividHu/DPHk8L2J5AW8wizjp3BHTKQrjSYE96mju8wFKVrjl1Vd07oVi+muiNOWB9z7M9VC4TbtN1agNMYLtHg2ulrUMQpnC6vS9xNyka+RV4JCTfoRtLydkP8CwKRS5mLNNqR/VvDRfH/3JKbZbrO3wZ6pBsa9B9vpd2gxQ42eSW2n1HgG7LaEziJchOAsuuOWRFrYfBhsO47FGD8svGNXZzOHu2bog+5dJnnZHeu2OGh0ZeKg3vFnvtxcWPnLc5N/traai+pvqk9/A3Xb59CheEcrjA1sI27Ix7s67SzNcBJNoljlIUQipEIPhrS6xmS+lUCz5X6zigRdNLx007+CAusMR8+sLLFK5KjNxReordJD679YBzl2lmgks0odsBxy+5ub71SoewgWbKzKbsOeIH81Ip2Jyr8R1OvF3PkUBrojWC5XBoUS9Yn7y+jCSKsUsx1zy0AeGGEa/KapCayKYvGV2U9wH0ticeh3HEJSXi0uTKCin76PDJnJy8+s65Q9DjFjD64q5Xr9+Vvgfy5R4IX6ufm36+eCJs7WoqLS1Lgp6BH6xEdFZsypXQPuSfdqfqbWKHDcgfY0bXW4eq/UcS9+JYS54RvTMj3quZfg+5RAmdqCygQrCegE8RUQTy8of8h6H+SmB60lEL2GE5lcD6woNP2Cl27yxTumZxcGjuow8JxbdV1R2luyjz5lyhCbXOhMpG5XxI0xtPrkwJXAfH/kgtRWl7mJNw2ahx1ON8ZRc9txhlIk1nx8orVcms20MurJ1fiAFpkui0kFbAG5DB1UkJhSmm0FotJ8e+idB26ED6ZFdCOyMzoCqvbFBQvsnM9WtJ4iVV6ZKTFOqGNwD1V0OUhs/Qs5OaEochHn285QT4d164AWLfRoAuE5qf6Nl8GPtV1IPqAJLTZKZfxlSXatuuvsqT5Zv9NJZBouHV2bLzwLukR4zRiB3JG2ExRXWYnlPwqhlDdJehdWrmjJKi98ypCgj/oqHOL4PHiWvvgaTMrZ/re0bCjpcfwDVB3IbnkRw72irYNWispismnf/bKWCMy/0MI/Mqrl9K6M4YbpUpfQ99L+6NcyNLff7wxypdE8Sk+qchVoQK9Id+ilqqyO84KfWzfV4u+npV7x1Gtr36TzS43W5iV53jj21TJt8b3rJML9GfuVRx8924YUqoulbvnAvdhx7PwGaHeCQaPCW5JTNBZhuxEz8eL9u4p2RxfCQoxvO9rQWQFJEhWIIaZo4AZ7U7Qn5kdPGhI9oB5N0AbjPSOy5wHZHoQgY4v33d5xJgASy57DRRN/0M+n202fPD0w7R3LsWoqeHp6lfRWn8FpDYOF5hElCAwmp9MHXGBbu6cWccRma0e1O47zRqCRGCRNIfISauD0ehCjCFKPDyLZi4A5/5V1Scft50jgzVNNzvMfBAboNuaGHkoEmO04NabZ+aY2OQ6iK8wa1+ye9qZlBB7nVvUdWQpAyioTDNN1jVuYYerbvp1ayTs4uh1r6cXRuSJHBBRPMHzCUDKCFRKglbajTfaAwb/3rvkL8s4sR9OGvRr1HD9tbgv2L0QwCbdW+pnLWodg961Rcpf5dvSh/U7aWZRBTpnTRPsG+hOIEV1EmgBdYpCyA1WKmyyZBtvkoMpUcQc9aTT2c2KoXQEnIkmc/QWfmcx4oWQmnCxH6fEfEYVTLm1E9Rgl5ii0sOJ97nvz2cFG5kGnXNuObPsmKU/ZXIscncGtKUyZ+DFsAdQESI3wG8qKPAD34K+Bl8z3acGN2eidrpWjgzeeoCQyGGhLLmyP8ZhDsJY+K1kJG7GVeqyoLiYaPYk+XTSC6Epbmhqs4kF3EeQpxVowaeo6DIiZgLFsLWmSJU3x4jdxWH8yRoBuME79vck6TuK16ZrJUpme0HMfCHlV2lN1jMfN2txUWqPFAZ7wDALDq/1Zk5rrAXCXxVyS+523FWVKI+o0ZD+Mzsw/nBKrHCMgiGpzEMGqV9Qwipbw805wWjh8ZcE/spoG6q2cYC/QZHv/W1SJjEE+pLl3Wk70xX8MQNfFiqklmcwLuwjQeTQREwf9izcn0KfWNoQv9hqGZHqMTvpHToxRYpyE8jJVPSVa+xr99E9D2t/HRcUEhfL+LoNjtqUeHzJpP95BxWgQWwwbYC1O/lvO6iEV7WbejSSfXDDSBCmrb8Oasa0ouVGmEO4UZ9iYv7iYs5pzeMiXxjlIwa5gxZXSB+T1OKOHWMuKxBbBB1o8XdFHNxh3n44al7iLXFMw9H4xEujawg1Cm66Asgmyh+5dP3VZQsTU6yymbluXWuRkh0TE9x/M9JG82IeBwH2CooRgH97BLIuesYQXnagPJWonmTm7Lglz1SQuxSSZ9WhLINA7X1ro0WS/y7vfh3pyMqJFbSkShm6Oo4k7bQgutbQNuuT22tt7IEa9aaWVTLR+0oRvshgmblqwxnp02WUUzxdBQ9LIJtIdRnfB11tAEJLM7/sfzRR2gBer0C/VH8h6rkjyhPbk7xRkyjcLNma6cqPDs7ffjPhmvA87M7r9sHLnlsZvL8KRZCHIT4c7HGLPab2XbGQhsRMwqNtprZizOsIWnc7IkV/JD3134WuITychp67/4wFAvBUvDu0f0U5RdIpLaUw9zk0N8NqIrfqhJABZ44sQtC4BKmlIlX29YXKR1o4XLhivqoaccGSOPUTgByZqvAW5Em7gk+gNvYfNHfW/mQi0XdkUz5bE45fZKwiZtsylaB13yAasJIm9+U38Zmvw7hsinWzhdpfk8RrM+55E8PIO8CaA8YUj24H04+DDVryYXwzFYP4WZMlkyavOz80UnrcxjySdLleGVznSiiZEJ1c4KW/tNavY9U4INu58Gi+6wfxIi+iJmdIgO79afs0htBMv8wLGF0LV7RgZSzcDPJ6n4ArzjeEn3SUzh3S/TueHs4bV7gQRR4DNwztmLztl6ymksoxux6l3D/BUbR7ow0OcZQ37qTcrURrvwN/ZtJGdhyP1JN+L1XlTxfFuB7sY1RG0nLl2pb6MaznecJ8NVRS9HgJ3DSNFh/a85c/XRhl9qBmQB9mYfSa4V7AIBwofym/BGw4sTzSauPbPdIa/do40eMBFAUNvGx0cXZ75Ma1avxwj/Mqr+b0vAR9TgFczaY0k3KY7OVEmCpz43wdrwx6hAA0ILgRnq3Wp78M0au9bwLhjIdeelQdxjQ0GA2Jts6zydh6T1QMoqWjE5nu3jnZcjK9zeSs/9rLU/w4yOuKcmuAMhZ9dmtf1KgD+0CAJKtl7f+ZUGyAArW2bX2t3ZuNS1tbd/Sh6FGzxPAZ2UtbxJzOuljD9UFAf3VEYp6Wzom04HjLUEECRSiL90Pemr/0KzY0nJLu+V3dt/W3LiX8l9QSwMEFAACAAgAvFVpRteZEilfAAAAagAAABsAAAB1bml2ZXJzYWwvdW5pdmVyc2FsLnBuZy54bWwtjFsKgCAQAP+D7iB7gE1NrYXMyyQp9MKkx+2LaP5mPqZz1zyxw6c9rosFgRxcXxbdlvwR/cmutwmU/APYbaEmFPrXMw45WDCNQJJaGd0CCz6OIVvQvEZSihMpqN7lA1BLAQIAABQAAgAIALtVaUbO8+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
  <p:tag name="ISPRING_RESOURCE_PATHS_HASH_PRESENTER" val="41576e8c56cf5b3215dc4b18361e00632ba772"/>
  <p:tag name="ISPRING_PLAYERS_CUSTOMIZATION_2" val="UEsDBBQAAgAIAPehh1AZ0s9XgAMAAE0MAAAYAAAAbm9uZS9jb21tb25fbWVzc2FnZXMubG5nrVfBbts4EL0X6D8QAnrbTbu3PTgOZInJEpZFVaLrpBeCkRiHqCR6Rcmp9+t3SNleu4tAdpyLIJHmvJl5b2bo0c3PqkRr2Ril62vvj6svHpJ1rgtVL6+9Obv9/U8PmVbUhSh1La+9WnvoZvzxw6gU9bITSwnvHz8gNKqkMfBpxvbrv2+kimsvmXA/CHCWkUmEeRL5DzjlWYBjPyWUx5TxbJ4kNGU49MbsWSKjqq4ULfiElEG1bpHpVivdtLJAqkYt/ETkOSCoR1WqdoMqXcjR5y3msAvZlMQc4O37bplEhD3wGQ2xN8a1eCzBjbyRskaNFIVsLsGIaTrzo63xUJnLrS98hsFmOu1xghTDQsgXhP3ljQOwaVP1otpnpLJVA2wiuRZl1+d0y/cQ3MQPppxR7icJn8wZozGP/AmOvPFE5D+GTgc0ZimNeOLHOOIxvmfe2D7PO5ek+Js3ts/Bc/M0xTFIKSIh5iRzugroLImw09WD7tCzWEvUarRW8sWpSNataoCKUhVuI9ewUHeDTIR05kPaU5yxlASM0NgbZ7ppNr/14uzaZ90AnEFFz3bhMC0Pdn/VSAPQPRvaChpkXuhKqPpqCBpihOpJ/Cxb0DS0Wm1BPgKthDEvuimO4jsEGjJM4oBCCgN2YNwW494w+KigNzSNzNthY+Cl7zKzZWRB4pAuOHNCsGRUnWkh4dWqlK103iobishdVh7lkwZmSinWfdYA3dE0mKAZ1Ih/h/mE3oMGQHT0nBN06o3p9JwTDziDgHA2dCb2v5E732UE1LmTzk6aubBKKDfbxmaZWyvdGVixbIKAXPTm6jyYDH+dg2KIH71SAb3VXVddqjW0JCBbNoNAUJQBDkl8x7/OyXd+65PIdaBfaRYb18FFsRZ1LoHYXHRGog3sFapwe1ZiDv/vTv2DRLstyE/bWo5DfP/pXH+Oyv8V9Ym2ldWqHYK2Cdu6/xYvbDm96sIpob8Nfz9g34WZg5F8MT9Ho/8cjgaduDBTp7P1rp44pZzcJZ1Q3t4eD2bWURtjhEVwO4nB4HJ/9SpVpeAmcYLN+QzbjGbQbPrmcxTJQndl4YRVqh+uAcFg6ir5/2n41OjKrZbC7BLbN8CbS7zog0t70OSMqbjXxsn8HEjj7Sxl84nzOeP09hYm0tPT0AlGIPZ3uZCIvtgqXcHSL57uv4y7+I8+H/wP+BdQSwMEFAACAAgA96GHUBUeYBujAAAAfwEAACkAAABub25lL3BsYXliYWNrX2FuZF9uYXZpZ2F0aW9uX3NldHRpbmdzLnhtbHWQQQqDMBBF957CGwhdh0DXpUWoFxhxlECSCZlR8PZNRG1p02Xe+z/DjGIUMX5iXdW1glnoKRBFS5xRNe93tgwLXr1xIIZ8woK850omNyxRaCMyetmUHsFyyv/wY3hrYT0/4iNeMOVCZxzqS6mwmVzysJhpY90aUI8R04AvmHPoobd4w7UniMPjDOwb/9W5mzabHd5pQB0iuSCq+UBVutdx9BdQSwMEFAACAAgA96GHUB9UimowAwAAxw4AACIAAABub25lL2ZsYXNoX3B1Ymxpc2hpbmdfc2V0dGluZ3MueG1s5ZfdT9swEMDf+1dYmXhcA9omTSgtYv2Qqo2CSGHwhNzYbU44duaPduWv3zluS9nKFr4ktj1UTey7353vzuc4OfheCDLj2oCSrWivuRsRLjPFQE5b0dmo//ZjRIylklGhJG9FUkXkoN1ISjcWYPKUW4uihiBGmv3StqLc2nI/jufzeRNMqf2sEs4i3zQzVcSl5oZLy3VcCrrAP7souYmWhBoA/BVKLtXajQYhSSAdKeYEJ8Ba0RCd7Qtq8igOEmOaXU+1cpJ1lFCa6Om4Fb3p9Lp73XcrmUDpQsGlD4dp46AftvuUMfAOUJHCDSc5h2mOnmKw5sBs7p9iL53EvzIqclgz9YyOwsVLu4TjhHI640tjOEKtpVmO+ta0J1QYnsSbQysx8CGkmYUZenarHvydOCFSV5ZK27bVDhE/Da4o8T2YZKI2jC3fyVgJjG3lFJZJMeZsSAseop1eg+yj0F5EJrQAsWhFxyWXJKUSkwuWCsjWusaNjQVbJbW/lD7UQAU5k4DVx8lRGt1aD4vKcqoN3/RqNWN8ZLP2V+UEIwvliIBrTqwiGF1X4FPOyWYKyESrohrFErHECECLM+Bzzg6qUC2B9xm6RBOFQ00sxVJwGyx8c3BDxnyiNHI5nWHh4jiYwG8+CFxSY26hdOXjTvpl0O1dDYbd3sWOXyBlMyqzB8KxnHhR2hfh0wWRyq70MBwZdYZXSWHAqrk6a2s+Pg3risY8P1M27vANFE7Q58SvA7KBfsGUv4yVhyT+jx7UNpvTWbXR/eat0LjFAVMSmDiRYUsCueyANYAZlURJsSA0w6ZsfNuYgXIGR0KDCGjzeA+DPpZp9TaFGTZJpRnXv0eyhcRGmfWVLnwyGfHnXyvqdkYYs1Hv9LAzGpwPRpdXo97FKJxGa/V4a/dMYt/Ut/d4f2i8xhZ/cto7rxP5IQahVoZ6aS3ccR2p4891pE7DmXSycR7VcgF7zDTsGewyAgrAInhFFfOUr4JQbc9cMX/NhvkHVv/6Pglrrz/tHQ0+HX/p/u+74KlxCG+rO1N8516TxFsvQH6mAAkFXqv8obi+NbU/vN9N4u1TjQbS7l4+240fUEsDBBQAAgAIAPehh1BxV5SdFQEAANECAAAcAAAAbm9uZS9mbGFzaF9za2luX3NldHRpbmdzLnhtbI2S0U6DMBSG730KgveQTY2asCZu6I3RLNle4AAH0gx6SHsg4e2thQ1UiOtV+///19OeNjInqbwWtZGkNv7KFzeeF6VUkj4gs1SF+VbOmiezjZ80zKSClBSj4kCRrqD0xe2bG1Hokv9RZGtey+SQ4ljmYf20ja9Chhr328d497wE1FBgkEB6KjQ1KrP53Wu8iu8m+WE6bUhkfnYHGqYDg2bBusEoHNe9b6DFFyUrYNtnazCaITnn9ExJVO81GtsuZ4ocSmOJP/p4hH0J3WUzcwZmnCXkKCsU6znEOT2moJWFU49djSLXaIv8EvskKkhKfMcuIdDZ5yUy3H3R7ml7x6bCD8pQ1JqqmqNwIrmHGZ/Bzu1XFl9QSwMEFAACAAgA96GHUNebcJYrAwAAbw4AACEAAABub25lL2h0bWxfcHVibGlzaGluZ19zZXR0aW5ncy54bWzdV01PGzEQvedXWFtxbLaolwolQTQfalRIEBsonJCzdrIjvPbWH0nDr+94nYRAA10oEaiHKNnxzJvxm/FztnH4KxdkxrUBJZvRfv1TRLhMFQM5bUbno97HLxExlkpGhZK8GUkVkcNWrVG4sQCTJdxadDUEYaQ5KGwzyqwtDuJ4Pp/XwRTaryrhLOKbeqryuNDccGm5jgtBF/hlFwU30RKhAgB+ciWXYa1ajZBGQDpRzAlOgDWjARb7zeYiioPDmKY3U62cZG0llCZ6Om5GH9rdzn7n88ongHQg59KzYVpo9GZ7QBkDn5+KBG45yThMMywUuZoDs5n/FXvvRvwnRokctkw9Rlvh3qVdguOCcjrly2RoodbSNMN4a1oTKgxvxJumlRt4BmlqYYaV3YWHeidOiMQVhdK2ZbVDiAfGFUr8CExjojaSLZ/JWAmktiwKpyQfczagOc7EaU9GZEJzEItmNCy4JAmV2FGwVEC6jjBubCzYspO9pfeRBirIuQQcOU5OkuguZ9hKmlFt+GYtqxXj+UxbP5QTjCyUIwJuOLGKIKcux18ZJ5vEk4lWeWkV1FhiBGDGGfA5Z4clQUvAxxJdYYrcYSTOXyG4DRl+OrglYz5RGnE5neG0oh1MwK8/C7igxtyB0lWNe8lxv9O97g863cs9v0HKZlSmzwTHIeJ5YXeCTxdEKruKQzpS6gwvm8KAlWtV9lZ/eRvWc4x9fqVu3MM3kDtBXxN+TcgG9A5bvpssz2n8XyuonDajs/Kg+8NbQuMRB2xJwMSFFNUK5FL3KgCmVBIlxYLQFKXYeNmYgXIGLUEgArR5eYUhHse0fJrCDEVSacb105BsIVEo057SuW8mI/7Sa0ad9gg5G3XPjtqj/kV/dHU96l6Owh20Do+3qmcj9lK+Xdn9VfFQ2Mdvp+ynZ92LKoQPcO+VGtNNKsENq3gNv1fxOgtX0enGNVSpBJSWaTgqKC4CcsDev6NB2foXAJ6clDBbrzwo7+B4/Pe73tprs00WSMJz8EG71ofKBCTdk/7X4XFnp0xANSredhT+lYnwtHoliu+9tjTire83NbTff0ls1X4DUEsDBBQAAgAIAPehh1COc/b6agAAAOUAAAAaAAAAbm9uZS9odG1sX3NraW5fc2V0dGluZ3MuanOr5lIAAqUcJQUrhWowG8xPKi0pyc/TS87PK0nNK9HLyy/KTQSrUVJ2AwMlHZyK88tSiwgoTUtMTkUx1NTIwskFp0qEiSZO5i7OlsjqChLTU/WSEpOz04vyS/NSIMqcXV0MXYyVwKpquWoBUEsDBBQAAgAIAPehh1C8fTX3SgAAAEkAAAAXAAAAbm9uZS9sb2NhbF9zZXR0aW5ncy54bWyzsa/IzVEoSy0qzszPs1Uy1DNQUkjNS85PycxLt1UKDXHTtVBSKC5JzEtJzMnPS7VVystXUrC347LJyU9OzAlOLSkBKizWt+MCAFBLAwQUAAIACAD6oYdQqOVJCL4FAADcFQAAJgAAAHVuaXZlcnNhbC1uby12aWRlby9jb21tb25fbWVzc2FnZXMubG5nrVjdbts2FL4v0HcgBBTYgC5tB7QYhsQFLTGxEFlSRTpuNgwCIzEOEUn09OMku9rT7MH2JDukZMduV0hKemHDony+c0h+3zmHPP54n2doI8pKquLEenf01kKiSFQqi9WJtWCnP/1ioarmRcozVYgTq1AW+jh5+eI448Wq4SsBv1++QOg4F1UFj9VEPz0+I5meWOE0xrZNKHWnHolDD1+SKKY28XHkBrEfsJguwjCIGHGsCbsRqJJ5k/EaYkKyQoWqUdWs16qsRYpkgWr4C08S8CCvZCbrB5SrVBy/6Xz2h0DPXT8G9/r3dtj1XHYZzwOHWBNS8KsMwkhKIQpUCp6K8jk+/CCaY68Dd2T1fPQlZgQwo/PWjx0RGHDipctm1sQGTL1Ud7K+QZKuS9hNJDY8a9o17fa7z90U2+cxC2IchvF0wVjgxx6eEs+aTHly22dtB/MQ+5exF5wF8dQ9g7BUvubFA/LUSv3w84cP9+/ef/hxFAyFVfQOgZBBev92AJDPosCLAY14sU8+M2uiv8fZBQvmuT7sYvdjnHUYkQtror977RZRRHwQhuc6JHapUYleC48YlVyqBt3wjUC1Qhsp7owmRFHLEoiVydS8SBQMFE0vr5xgjoFEEaEscm3mBr41oaosH163UmvqG1WCuwqlLXdT41OzSr9fl6IC1y23lJYniDZVOZfFUb/rpe8F2DEkmwO78RksLttNCpAO4A2lNzA/9Rpc3BWZ4im6BiEhGVDE1+tMJl3i6HgfZvyhN4oIL13/DMgeeBRE62xHdCpIkVNyPdmRKBGmJAKAkleifIJtbLhuzBHOsnEIM/ds5sGH6RBmcnWTwaceG0dIgAmh6M0UwFTI6CGmdBlEjl40cIU4WvOqulNlesDS/f3sA3Z9OwAh2GwPXBeIHTDwQ0K9KkuR1P1gECU2/O50BVMFAsbMJAMtqbypapBNvs5ELUy0Uk+FJ4ZSV+Jagb4ywTct98G7EVsvzT288O1ZPGW7FOrxpkhuBtqBOP9XH/tqaIAm+5zvjalDi6fBZ8gukAyDMRbBOeTA8zEWl4TCIhPaZ+PjC/cMm12CvLdNStukl3CdY7KHrgHQbNpI1VQwopcEUpPZkeponBtKPi2AxS72vpFbW9Rt97GSGyjdQEBR9jqCdG8TR4vq08L9LT7Frmcq9ZfU4w+m0+HphheJALIlXO/pA7xLZWreadob/3828i/E6y7Vv+qqhO+Qz6/GxnNQWL6hCF7XIl/Xfa71gnXhPyUKLfFvhjBk6k/zv2tEv8vO7LWuz96fgxZ5zB71BvHMlRq+W987EtqWGgINiy6O0GNkw61m2u3UDXRF7O+2H+1c/xRswrZuQWFzi2s13NoPOgBfoadi0BmssYmcQquTQxUabnsBsz4I/0IXjOH2SzKlLoOqsxRXlax7PRs9D66vRs5PL6x7PetBsWEu8yBkHwBXu4NkJnOIPx2AuZiT7Qq0JeJgJkvVZKmRfyZvTZmAtW1y8XU3fF2q3IxmvNrSvy1TH58TRTu5qHUajuindgoevD97An76LlGCI2hjbOzbuvextdqzgUYgH70UHqPb1gl0lPM6uYFyfK2aIh0I1B7BHHKKAaybMxW87O/COoAvwmhHUTf66ygQ3dFBEiU7sN99VYvqj9Egeho7DNoe/MR93Q+0mBoW0Tg4PYVO7vq6z4Lh6WHI5mGIVXdU3toNPDkzF9j/XY6kvC2Kucph6KjfL9OXVIYsmDFsz+agP2rkppoSms4xCFu62cEigiNdp1wbgKCBYLLOBCL3XOttDKq++IHMbA5p1mTOy1tI60ypbFRsZgO1nOpxc3q8A2nqTBajIn9eUdUTZm4YY8cxF0KwknDev217iBQOnEl3M5Sp1WAwe4Z9qBpf4IlU1mMBI0J2Fz76UsNcIHiK69vUf//+p8/eFOptToa01z4/Jr3N13V791SZe9jjN3vXsv8BUEsDBBQAAgAIAPqhh1AVHmAbowAAAH8BAAA3AAAAdW5pdmVyc2FsLW5vLXZpZGVvL3BsYXliYWNrX2FuZF9uYXZpZ2F0aW9uX3NldHRpbmdzLnhtbHWQQQqDMBBF957CGwhdh0DXpUWoFxhxlECSCZlR8PZNRG1p02Xe+z/DjGIUMX5iXdW1glnoKRBFS5xRNe93tgwLXr1xIIZ8woK850omNyxRaCMyetmUHsFyyv/wY3hrYT0/4iNeMOVCZxzqS6mwmVzysJhpY90aUI8R04AvmHPoobd4w7UniMPjDOwb/9W5mzabHd5pQB0iuSCq+UBVutdx9BdQSwMEFAACAAgA+qGHUEszhoovBQAAaB0AADAAAAB1bml2ZXJzYWwtbm8tdmlkZW8vZmxhc2hfcHVibGlzaGluZ19zZXR0aW5ncy54bWzlWdty2zYQffdXYNjJYyw7sZvEI8mjSNRYE90q0kk8nY4HIlciahBgAVCO8tSv6Yf1S7oQLVryFUoiT5o8eGSCe84u9oYlWT3+lHIyA6WZFDVvf3fPIyAiGTMxrXmnYfv5a49oQ0VMuRRQ84T0yHF9p5rlY850EoAxKKoJ0gh9lJmalxiTHVUql5eXu0xnyt6VPDfIr3cjmVYyBRqEAVXJOJ3jj5lnoL0rBgcC/EuluILVd3YIqRZMPRnnHAiL0XLB7KYob3OqE69SiI1pdDFVMhdxU3KpiJqOa94vTb+133q5lCmoWiwFYX2i67hol80RjWNmraA8YJ+BJMCmCZq7v3fgkUsWm6Tmvdx7YXlQvnKbZ8FebJ5anqZELwhzpSAFQ2NqaHFZaFQwAYXhAF03KgckXVtbkTTwyZQLxVI8FzRlUYh3iPVVzWuF5yO/7Y/8ftM/Px11C1OdEWEn7PpOmKDbafnn/UHoB+cnYa+7MSj0P4YbgDa1zJl+OPIDvx/6o/O3ncGGCHejrjF+r9Hpboj54L8NOuGmmvqN3qaQ4cmg74Y5ORv6o26n/+48HAy6YWd4jVrk8Eq2VivriV/FApG5Wk1vk+TpWFDGsdncyHENBtsVp2oKoWwzrMYJ5Ro88mcG099yypmZ2wrFrnYBkDV0BpEZ2eqrebaivGu6ghANw5Isa/vwTVnar16vbb1SaL/e1p1WVstmN0ykkU9s/f7eYWn+m4OHzb/H0Co1hkYJNjGz7EGrK0spZpE0MmyGHRJubHOScx7kWSaVuW5jq4ulEffQVCdSrEXeXpOx5HHpMUjHEPdpCiutP7hgoo2S+x6ZYI5y9OUgA0ECKvC4YQb9G5UEOh9rw8zimGlfSTcUo5wgH56HQHrBLX9HCVV6LSnL0NoWH9V/70sD+o/C3cXSvaIBZ6jFloaTvC9i0lL0Eo9HF/EhCBexE8wcbrMHlJMRiuoNJEmDcyfhFOvIRfADjDUz4CQqcx6TucwJZxfoZ0kw4/MU/0uArB7LZKJkuljF0cEQvQjLjMElxMcuis5QRZojEueUjIMpNPyVs89kDBOpkBfoDMOG60wX/LsbEWdU62tSurTxWXG4dfot/+Mzu0EazygOCpuRY3lDmpmt8NM5EdIsceiOiOaYFTYoMYsX91z2tvvlYSg7DMb5G0VjjV+zNOf0W9KXDlmh3mLIt6Nlk8A/aoGz2oTOFoVui3dBjSXOMCQFJ96I8HRgIgdXwogKIgWfExrhgKJt25gxmWtcKRpEQa2/3MICj2m6uJriSYYaVQzKiXJv/8XLg8NfX71+c7Rb+ffvf54/CLoa3YacWnXF7NZ8cOB3Rt54uHgEd88Q74a6Mco/Arp3oHfGbWrmA8O9M/KOEd8Ze3PQdwbeGvcfQT4w9N/CtqVKbdeJb8Xz7uc/B3jHGt1ohp33nfDsDoJFKdwe2KoVO0zePVsuZuzvdbQM/MaoeUIwXKfdMDhyaQ99iZ3YRAk2mIl9CeKCGZyGGFPfid6GzmkWHfnvnQgxiE6d1E1tf+C04XcuUqNidhyuzI1OJuAsMC3ONpwGOEtxeI2frLN/TZ91qstv3KK31rr+H+3nqx9ti/61pfYDVEXJ1lL35zggthmgH9jt3/c7nx/5xcxo+XLWRbhH1QUoEkrJneSHy1eQpCMm0gURAJAUH7LdHBjDk7ar9cQP/F7n7aDb+gmOhu/Ug8VV+dlh7TtD+f57/cOcvZMywVJ0q30wL7/m1Q8P9qqVu2/t7CDb+tfR+s5/UEsDBBQAAgAIAPqhh1AOe8cgZQMAAJcMAAAqAAAAdW5pdmVyc2FsLW5vLXZpZGVvL2ZsYXNoX3NraW5fc2V0dGluZ3MueG1slVfbTuMwEH3nK6ruO10KuwUpVOoNCW0X0NLtu9tMW6uOHdlO2f79ji9JnDYhhQgJz5xjz+V4LCK1p7xzAKmo4I/dfnd41elE60xK4HoBScqIhg6NH7tPf+fzbs+5BRPyHbSmfKuMJbdZ4CrTWvDrteAa97jmQiaEdYffnuxP1LPINpbAkC7lbMgaymN+9O/H04so/oy78WA6eWgirEWSEn6ci624XpH1fitFxmMT2q35mmi7YwqSUb5vjYhRpZ81JJWYZjez/qx/GSWVoBSYkB6mo/7oZyuLkRWwIvvB3f3d6EJOedTnjTmhHaii2tIG/cHt4K6JlpItVIs8mU1vprfNeI67V7vyaVyOoOGfbs0chX8E+aXNRZqlX9FIKsXWFPSEMzBfK4cJEuP1Q8L0wXytBJOQOahVkIrRGNsgZOyk+N18TeCmWvo/wyERmbstBXszTTiZHkYhKwZDLTOIevnK+dROfLxmGi8TDDeEKQSEphL0hhm+kUzl21RtJe4PfFAeByBvKBFLwbIEJi7eAFi1l/jJZGznShhfYQsClHDwxiDC0lgiX7CsZ8jAWCLfTbdeOTuewU89jpPrYUx8Mz+vPnqBE1zm9cpXudecNDe3XAVHe0OOSUQMQyurBU3AdC3qWZsLqXcWU8TJgW6Jxjfpt8GtjjYZFfVOHF5p9bqKNNUM6uS2FplUGAy6lz5b37kaj6O4h0ON9Bw2OkdXjWVTzGsRasGu25Xutyvq5tYdjW/JYzchcg9yIQRT3Y7n4f3DbdyrfM4w0xrfUpDPfCMu5HChIdzfJtEEFu4KXgonWpP1LsGQmjIoKuoaW9+/yB9b11ieJSuQM9QDhVyQVZvD7eh2x/BXLyl8QFwlNDgdU+9wO05ooffA4AUARK53+W1wC+dJMqYpgwPkMyUw2ISbMosUqr8uXyOuqiQDy0V69COoFEqIqzpqCEuMq57hPO2a12SlbGaViZIP93KkVMZ9PiWNWMMBaddeSZWN0V9XQexVpZwk0+JdE6n9puXa504OMOI0sQMIHcHxNR7HYUKkvirWmVfrzF6GYB6tYjOVE2o8TRQzZof9Oor1nM7YBV7P4UYChPPVGq+CF+AXHFeCyPilgFSehBq3Y2OO+GjacY2DPkl11AtMrjlFG/Bv/Idk+B9QSwMEFAACAAgA+qGHUPrnN04qBQAA8hwAAC8AAAB1bml2ZXJzYWwtbm8tdmlkZW8vaHRtbF9wdWJsaXNoaW5nX3NldHRpbmdzLnhtbN1Z3VLbOBS+5yk03ullCfRn2zIJTJqYwdP8bWzaMjs7jGKfxFpkySvJoenVPs0+2D7JHsXEJBBA6RI67QUTLJ/v09H5t10/+pJxMgWlmRQNb393zyMgYpkwMWl4p9Hx87ce0YaKhHIpoOEJ6ZGjw516Xow402kIxqCoJkgj9EFuGl5qTH5Qq11eXu4ynSt7V/LCIL/ejWVWyxVoEAZULed0hj9mloP2rhgcCPAvk+IKdrizQ0i9ZOrKpOBAWIKaC2YPRfmJybhXK6VGNL6YKFmIpCW5VERNRg3vl5bf3m+/XMiUTG2WgbAm0Ye4aJfNAU0SZpWgPGRfgaTAJilqu7/3yiOXLDFpw3u598LyoHztNs+cvTw7tTwtiUYQ5mqDDAxNqKHlZbmjgjEo9AboQ6MKQNKVtSVJA19MtVAuJTNBMxZHeIdYUzW8dnQ+9I/9od9r+eenw06pqjMiCqKO74QJO0HbP+/1Iz88P4m6nY1Bkf852gC0qWbO9IOhH/q9yB+evw/6GyLclbrG+N1m0NkQ88l/HwbRpjv1mt1NIYOTfs8Nc3I28IedoPfhPOr3O1EwuEbNY3gpWuu11cCvY4LIQi2Ht0mLbCQo41hrbsS4BoPVilM1gUgeM8zGMeUaPPJnDpPfCsqZmdkMxaJ2AZA3dQ6xGdrsa3g2o7xrupIQFcOUrHL79bsqtd+8XTl6rdz9+lhrtaxXtW6QSiOfWPv9vdeV+u9e3a/+HYrWqTE0TrGImUUNWl5ZSDGLpLFhU6yQcOOY44LzsMhzqcx1GVterJS4g6Y+lmLF8/aajCRPKotBNoKkRzOMv8Gx8MgYg5Kj8fo5CBJSge2FGTRoXCF0MdKGmXlbOb6SbipGOcHWgf0PSDe8ZeA4pUqvRGHlS1vT48Pfe9KA/qO0b7l0p2jIGe5ic8FJ3hcJaSt6ie3QRXwAwkXsBEOF23AB5aSEonoDSdLk3Ek4w8RxEfwEI80MOInKgidkJgvC2QXaWRIM8SLD/1Igy32YjJXM5qucakP03C1TBpeQHLlsdIZbZAUicS7JOZhyh78K9pWMYCwV8gKdottwnemSf3cj4pxqfU1KFzo+K7tZ0Gv7n5/ZA9JkSnEy2Iwc8xmy3GyFn86IkGaBQ3PEtMCosE5JWDK/53K23W93Q1VS0M+P5I0Vfs2ygtPHpK8MskS9RZdvZ5dNHP+gBs7bpnQ6T3SbvHNqTHGGLik58UaMjYOJAlwJYyqIFHxGaIwTibZlY8pkoXGlLBAltf52DUs8hun8aoIPLbijSkA5Ue7tv3j56vWvb96+O9it/fv3P8/vBV3NagNO7XblsNa6d8J3Rt54mngAd8fU7oa6Mbs/ALpzgnfGbarmPdO8M3LNTO+MvTnZOwNvzfcPIO+Z8m9hj6XKbNVJbvlz/QOfAzywSjdbUfAxiM7WEMxT4fbAVq/Z6XH9MDkfqm/MkqPvN0yGfnPYOiHooNNOFB64FISexNpr4hRLyti+53DB9E8j9KLvRG+d5TR9Dv2PToToNqfa6bZtr+904A8uUsNyWhwsTYpOKmD3n5TdDPs/ZxmOq8mT1fL/U1mdMvGRi/LWitWPUXDWPr2yeytOWaO2VHCAqjjdWrD+wE3g+/nkJ7b02ujX6xouCSFjFvREnfdnftcyXLxgdRHuUnUBikRScif5weI1IgnEWLogQgCS4XOzmwETeNLqtBr0od8N3vc77a1GP3ML/x+i5Dyu+cqr6rvByoeC6gX26pe1HVxf/U55uPMfUEsDBBQAAgAIAPqhh1DsTFlStgEAAHoGAAAoAAAAdW5pdmVyc2FsLW5vLXZpZGVvL2h0bWxfc2tpbl9zZXR0aW5ncy5qc42UUU+DMBDH3/cpFnw1izKUzbc5MFnig4l7Mz4UdmNkpde0HTqN313KNi1w6OgL/fPr/3pXep+DYfV4qTe8G37W7/X8qTmvNbCaUTu4bOq8Ry+s7mmer2CZF8BzAV4LKU9Lf+SvX4Iy9kRtmuyfra12/Dy0X9aMaxeXhIUiNE1oJaG9Edo7Ffijkdkxq0NGTpmTnTEoRikKA8KMBKqC1Yx38VA/boItGEtQ/6BrlkLD9Maf3Ee95K9jcB9G86nLpVhIJvaPmOEoYek2U7gTq2P8sR0uvdlLUNWBb/vC8lybhYGiHTi+jv3Y7yelAq3hGHcazfzZLQlzlgB3EwqDSTD7A20Ydwvaostc5+ZEh344DgOXliyDTpXmcXQdjZuYqLw61ewEP3AG3k1fMpKzPahzrFDu5BkHKBVmtiJdNLSDRDmyVS6yAxdN7SA5u1lr2/dv1B1jlKBa/fwVV3a4TKcYjWuGrWu2IW5t0ddczugMhrzcuhX1keoLnBKpuEhoklpckpsx7U5j5y9V2kxtQS0RedU87aGArpoJqIVYoxWYMSzdFJVWpfPqNgpy5+nZOba2Ofj6BlBLAwQUAAIACAD6oYdQuOc88l4AAABjAAAAJQAAAHVuaXZlcnNhbC1uby12aWRlby9sb2NhbF9zZXR0aW5ncy54bWwNyr0OQEAMAODdUzTd/W0Gx2a04AEaGpH0WnFHeHu3fcPX9q8XePgKh6nDuqgQWFfbDt0dLvOQNwghkm4kpuxQDaHvslZsJZk4xhQDnEIfXzP7hMgj+TSHWwTLLvsBUEsBAgAAFAACAAgA96GHUBnSz1eAAwAATQwAABgAAAAAAAAAAQAAAAAAAAAAAG5vbmUvY29tbW9uX21lc3NhZ2VzLmxuZ1BLAQIAABQAAgAIAPehh1AVHmAbowAAAH8BAAApAAAAAAAAAAEAAAAAALYDAABub25lL3BsYXliYWNrX2FuZF9uYXZpZ2F0aW9uX3NldHRpbmdzLnhtbFBLAQIAABQAAgAIAPehh1AfVIpqMAMAAMcOAAAiAAAAAAAAAAEAAAAAAKAEAABub25lL2ZsYXNoX3B1Ymxpc2hpbmdfc2V0dGluZ3MueG1sUEsBAgAAFAACAAgA96GHUHFXlJ0VAQAA0QIAABwAAAAAAAAAAQAAAAAAEAgAAG5vbmUvZmxhc2hfc2tpbl9zZXR0aW5ncy54bWxQSwECAAAUAAIACAD3oYdQ15twlisDAABvDgAAIQAAAAAAAAABAAAAAABfCQAAbm9uZS9odG1sX3B1Ymxpc2hpbmdfc2V0dGluZ3MueG1sUEsBAgAAFAACAAgA96GHUI5z9vpqAAAA5QAAABoAAAAAAAAAAQAAAAAAyQwAAG5vbmUvaHRtbF9za2luX3NldHRpbmdzLmpzUEsBAgAAFAACAAgA96GHULx9NfdKAAAASQAAABcAAAAAAAAAAQAAAAAAaw0AAG5vbmUvbG9jYWxfc2V0dGluZ3MueG1sUEsBAgAAFAACAAgA+qGHUKjlSQi+BQAA3BUAACYAAAAAAAAAAQAAAAAA6g0AAHVuaXZlcnNhbC1uby12aWRlby9jb21tb25fbWVzc2FnZXMubG5nUEsBAgAAFAACAAgA+qGHUBUeYBujAAAAfwEAADcAAAAAAAAAAQAAAAAA7BMAAHVuaXZlcnNhbC1uby12aWRlby9wbGF5YmFja19hbmRfbmF2aWdhdGlvbl9zZXR0aW5ncy54bWxQSwECAAAUAAIACAD6oYdQSzOGii8FAABoHQAAMAAAAAAAAAABAAAAAADkFAAAdW5pdmVyc2FsLW5vLXZpZGVvL2ZsYXNoX3B1Ymxpc2hpbmdfc2V0dGluZ3MueG1sUEsBAgAAFAACAAgA+qGHUA57xyBlAwAAlwwAACoAAAAAAAAAAQAAAAAAYRoAAHVuaXZlcnNhbC1uby12aWRlby9mbGFzaF9za2luX3NldHRpbmdzLnhtbFBLAQIAABQAAgAIAPqhh1D65zdOKgUAAPIcAAAvAAAAAAAAAAEAAAAAAA4eAAB1bml2ZXJzYWwtbm8tdmlkZW8vaHRtbF9wdWJsaXNoaW5nX3NldHRpbmdzLnhtbFBLAQIAABQAAgAIAPqhh1DsTFlStgEAAHoGAAAoAAAAAAAAAAEAAAAAAIUjAAB1bml2ZXJzYWwtbm8tdmlkZW8vaHRtbF9za2luX3NldHRpbmdzLmpzUEsBAgAAFAACAAgA+qGHULjnPPJeAAAAYwAAACUAAAAAAAAAAQAAAAAAgSUAAHVuaXZlcnNhbC1uby12aWRlby9sb2NhbF9zZXR0aW5ncy54bWxQSwUGAAAAAA4ADgCIBAAAIiYAAAAA"/>
  <p:tag name="ISPRING_LMS_API_VERSION" val="SCORM 2004 (2nd edition)"/>
  <p:tag name="ISPRING_CMI5_LAUNCH_METHOD" val="any window"/>
  <p:tag name="ISPRINGCLOUDFOLDERID" val="1"/>
  <p:tag name="ISPRINGONLINEFOLDERID"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no-video&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CURRENT_PLAYER_ID" val="universal-no-video"/>
  <p:tag name="ISPRING_FIRST_PUBLISH" val="1"/>
  <p:tag name="ISPRING_ULTRA_SCORM_COURCE_TITLE" val="LEsson 1 Debt - Financial Literacy"/>
  <p:tag name="ISPRING_SCORM_ENDPOINT" val="&lt;endpoint&gt;&lt;enable&gt;0&lt;/enable&gt;&lt;lrs&gt;http://&lt;/lrs&gt;&lt;auth&gt;0&lt;/auth&gt;&lt;login&gt;&lt;/login&gt;&lt;password&gt;&lt;/password&gt;&lt;key&gt;&lt;/key&gt;&lt;name&gt;&lt;/name&gt;&lt;email&gt;&lt;/email&gt;&lt;/endpoint&gt;&#10;"/>
  <p:tag name="ISPRING_OUTPUT_FOLDER" val="[[&quot;\uFFFDʾ\&quot;{58857F64-F778-46F3-A3E4-9740F72F057B}&quot;,&quot;C:\\Users\\Danny\\OneDrive - SD41\\Website\\PC11&quot;]]"/>
  <p:tag name="ISPRING_SCORM_RATE_QUIZZES" val="0"/>
  <p:tag name="ISPRING_PRESENTATION_TITLE" val="LEsson 1 Debt - Financial Literacy"/>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7715D9D1D2C146AE4620C3665BB8EF" ma:contentTypeVersion="33" ma:contentTypeDescription="Create a new document." ma:contentTypeScope="" ma:versionID="b352b510eaafdbbeb607afed4af0e0ba">
  <xsd:schema xmlns:xsd="http://www.w3.org/2001/XMLSchema" xmlns:xs="http://www.w3.org/2001/XMLSchema" xmlns:p="http://schemas.microsoft.com/office/2006/metadata/properties" xmlns:ns3="d00fb86e-a52e-4f2f-9300-62c8872f8705" xmlns:ns4="0592969b-b9e0-4bc7-baa3-fba5b5725717" targetNamespace="http://schemas.microsoft.com/office/2006/metadata/properties" ma:root="true" ma:fieldsID="70085529c7dde350ea449ac49d72dc20" ns3:_="" ns4:_="">
    <xsd:import namespace="d00fb86e-a52e-4f2f-9300-62c8872f8705"/>
    <xsd:import namespace="0592969b-b9e0-4bc7-baa3-fba5b572571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OCR" minOccurs="0"/>
                <xsd:element ref="ns3:TeamsChannelId" minOccurs="0"/>
                <xsd:element ref="ns3:IsNotebookLocked" minOccurs="0"/>
                <xsd:element ref="ns3:MediaServiceGenerationTime" minOccurs="0"/>
                <xsd:element ref="ns3:MediaServiceEventHashCode" minOccurs="0"/>
                <xsd:element ref="ns3:Math_Settings" minOccurs="0"/>
                <xsd:element ref="ns3:Distribution_Groups" minOccurs="0"/>
                <xsd:element ref="ns3:LMS_Mapping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0fb86e-a52e-4f2f-9300-62c8872f870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chers" ma:index="2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3" nillable="true" ma:displayName="Invited Teachers" ma:internalName="Invited_Teachers">
      <xsd:simpleType>
        <xsd:restriction base="dms:Note">
          <xsd:maxLength value="255"/>
        </xsd:restriction>
      </xsd:simpleType>
    </xsd:element>
    <xsd:element name="Invited_Students" ma:index="24" nillable="true" ma:displayName="Invited Students" ma:internalName="Invited_Students">
      <xsd:simpleType>
        <xsd:restriction base="dms:Note">
          <xsd:maxLength value="255"/>
        </xsd:restriction>
      </xsd:simpleType>
    </xsd:element>
    <xsd:element name="Self_Registration_Enabled" ma:index="25" nillable="true" ma:displayName="Self Registration Enabled" ma:internalName="Self_Registration_Enabled">
      <xsd:simpleType>
        <xsd:restriction base="dms:Boolean"/>
      </xsd:simpleType>
    </xsd:element>
    <xsd:element name="Has_Teacher_Only_SectionGroup" ma:index="26" nillable="true" ma:displayName="Has Teacher Only SectionGroup" ma:internalName="Has_Teacher_Only_SectionGroup">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MediaServiceOCR" ma:index="31" nillable="true" ma:displayName="MediaServiceOCR" ma:internalName="MediaServiceOCR" ma:readOnly="true">
      <xsd:simpleType>
        <xsd:restriction base="dms:Note">
          <xsd:maxLength value="255"/>
        </xsd:restriction>
      </xsd:simpleType>
    </xsd:element>
    <xsd:element name="TeamsChannelId" ma:index="32" nillable="true" ma:displayName="Teams Channel Id" ma:internalName="TeamsChannelId">
      <xsd:simpleType>
        <xsd:restriction base="dms:Text"/>
      </xsd:simpleType>
    </xsd:element>
    <xsd:element name="IsNotebookLocked" ma:index="33" nillable="true" ma:displayName="Is Notebook Locked" ma:internalName="IsNotebookLocked">
      <xsd:simpleType>
        <xsd:restriction base="dms:Boolea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ath_Settings" ma:index="36" nillable="true" ma:displayName="Math Settings" ma:internalName="Math_Settings">
      <xsd:simpleType>
        <xsd:restriction base="dms:Text"/>
      </xsd:simpleType>
    </xsd:element>
    <xsd:element name="Distribution_Groups" ma:index="37" nillable="true" ma:displayName="Distribution Groups" ma:internalName="Distribution_Groups">
      <xsd:simpleType>
        <xsd:restriction base="dms:Note">
          <xsd:maxLength value="255"/>
        </xsd:restriction>
      </xsd:simpleType>
    </xsd:element>
    <xsd:element name="LMS_Mappings" ma:index="38" nillable="true" ma:displayName="LMS Mappings" ma:internalName="LMS_Mappings">
      <xsd:simpleType>
        <xsd:restriction base="dms:Note">
          <xsd:maxLength value="255"/>
        </xsd:restriction>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92969b-b9e0-4bc7-baa3-fba5b5725717"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element name="SharingHintHash" ma:index="3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ath_Settings xmlns="d00fb86e-a52e-4f2f-9300-62c8872f8705" xsi:nil="true"/>
    <Owner xmlns="d00fb86e-a52e-4f2f-9300-62c8872f8705">
      <UserInfo>
        <DisplayName/>
        <AccountId xsi:nil="true"/>
        <AccountType/>
      </UserInfo>
    </Owner>
    <Distribution_Groups xmlns="d00fb86e-a52e-4f2f-9300-62c8872f8705" xsi:nil="true"/>
    <Invited_Teachers xmlns="d00fb86e-a52e-4f2f-9300-62c8872f8705" xsi:nil="true"/>
    <Invited_Students xmlns="d00fb86e-a52e-4f2f-9300-62c8872f8705" xsi:nil="true"/>
    <LMS_Mappings xmlns="d00fb86e-a52e-4f2f-9300-62c8872f8705" xsi:nil="true"/>
    <Templates xmlns="d00fb86e-a52e-4f2f-9300-62c8872f8705" xsi:nil="true"/>
    <FolderType xmlns="d00fb86e-a52e-4f2f-9300-62c8872f8705" xsi:nil="true"/>
    <Student_Groups xmlns="d00fb86e-a52e-4f2f-9300-62c8872f8705">
      <UserInfo>
        <DisplayName/>
        <AccountId xsi:nil="true"/>
        <AccountType/>
      </UserInfo>
    </Student_Groups>
    <DefaultSectionNames xmlns="d00fb86e-a52e-4f2f-9300-62c8872f8705" xsi:nil="true"/>
    <Students xmlns="d00fb86e-a52e-4f2f-9300-62c8872f8705">
      <UserInfo>
        <DisplayName/>
        <AccountId xsi:nil="true"/>
        <AccountType/>
      </UserInfo>
    </Students>
    <IsNotebookLocked xmlns="d00fb86e-a52e-4f2f-9300-62c8872f8705" xsi:nil="true"/>
    <Is_Collaboration_Space_Locked xmlns="d00fb86e-a52e-4f2f-9300-62c8872f8705" xsi:nil="true"/>
    <Self_Registration_Enabled xmlns="d00fb86e-a52e-4f2f-9300-62c8872f8705" xsi:nil="true"/>
    <Has_Teacher_Only_SectionGroup xmlns="d00fb86e-a52e-4f2f-9300-62c8872f8705" xsi:nil="true"/>
    <CultureName xmlns="d00fb86e-a52e-4f2f-9300-62c8872f8705" xsi:nil="true"/>
    <AppVersion xmlns="d00fb86e-a52e-4f2f-9300-62c8872f8705" xsi:nil="true"/>
    <TeamsChannelId xmlns="d00fb86e-a52e-4f2f-9300-62c8872f8705" xsi:nil="true"/>
    <NotebookType xmlns="d00fb86e-a52e-4f2f-9300-62c8872f8705" xsi:nil="true"/>
    <Teachers xmlns="d00fb86e-a52e-4f2f-9300-62c8872f8705">
      <UserInfo>
        <DisplayName/>
        <AccountId xsi:nil="true"/>
        <AccountType/>
      </UserInfo>
    </Teach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EC08CB-E732-457A-81A6-3C2C3F28BF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0fb86e-a52e-4f2f-9300-62c8872f8705"/>
    <ds:schemaRef ds:uri="0592969b-b9e0-4bc7-baa3-fba5b57257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36DFFC-0801-4FF6-A959-20A39162B85B}">
  <ds:schemaRefs>
    <ds:schemaRef ds:uri="http://schemas.microsoft.com/office/2006/metadata/properties"/>
    <ds:schemaRef ds:uri="http://schemas.microsoft.com/office/infopath/2007/PartnerControls"/>
    <ds:schemaRef ds:uri="d00fb86e-a52e-4f2f-9300-62c8872f8705"/>
  </ds:schemaRefs>
</ds:datastoreItem>
</file>

<file path=customXml/itemProps3.xml><?xml version="1.0" encoding="utf-8"?>
<ds:datastoreItem xmlns:ds="http://schemas.openxmlformats.org/officeDocument/2006/customXml" ds:itemID="{FC57A894-B1E0-4C17-B71F-E52D8CB31E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Oriel</Template>
  <TotalTime>3175</TotalTime>
  <Words>2359</Words>
  <Application>Microsoft Office PowerPoint</Application>
  <PresentationFormat>On-screen Show (4:3)</PresentationFormat>
  <Paragraphs>349</Paragraphs>
  <Slides>21</Slides>
  <Notes>20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Century Schoolbook</vt:lpstr>
      <vt:lpstr>Wingdings</vt:lpstr>
      <vt:lpstr>Wingdings 2</vt:lpstr>
      <vt:lpstr>Oriel</vt:lpstr>
      <vt:lpstr>Equation</vt:lpstr>
      <vt:lpstr>Lesson 1: DEBT  P1: Importance of Increasing Earning Power P2:  Acquiring Budgeting Skills P3: Avoiding Bad Debt: the real cost of Borrowing </vt:lpstr>
      <vt:lpstr>I) Thoughts on Poverty: </vt:lpstr>
      <vt:lpstr>II) Statistics on Canadian Debt:</vt:lpstr>
      <vt:lpstr>III) Thoughts on Debt: </vt:lpstr>
      <vt:lpstr>IV) Average Salaries in Canada</vt:lpstr>
      <vt:lpstr>v) Monthly Take Home Pay “THP”</vt:lpstr>
      <vt:lpstr>vI) Budget</vt:lpstr>
      <vt:lpstr>PowerPoint Presentation</vt:lpstr>
      <vt:lpstr>Good Debt vs Bad Debt</vt:lpstr>
      <vt:lpstr>How Loans Work: (Compound Interest)</vt:lpstr>
      <vt:lpstr>PowerPoint Presentation</vt:lpstr>
      <vt:lpstr>PowerPoint Presentation</vt:lpstr>
      <vt:lpstr>Credit Card Interest Rates (Compound Interest)</vt:lpstr>
      <vt:lpstr>Annual Interest Rate from Different Credit Cards</vt:lpstr>
      <vt:lpstr>PowerPoint Presentation</vt:lpstr>
      <vt:lpstr>Strategies for Avoiding  DEBT:</vt:lpstr>
      <vt:lpstr>More Strategies to Save up</vt:lpstr>
      <vt:lpstr>Very Bad Debt (Pay Day Loans)</vt:lpstr>
      <vt:lpstr>PowerPoint Presentation</vt:lpstr>
      <vt:lpstr>Youtube  Videos on Debt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Debt - Financial Literacy</dc:title>
  <dc:creator>Danny Young</dc:creator>
  <cp:lastModifiedBy>Danny Young</cp:lastModifiedBy>
  <cp:revision>113</cp:revision>
  <dcterms:created xsi:type="dcterms:W3CDTF">2011-11-19T21:08:34Z</dcterms:created>
  <dcterms:modified xsi:type="dcterms:W3CDTF">2020-06-03T22:04:03Z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0x010100547715D9D1D2C146AE4620C3665BB8EF</vt:lpwstr>
  </property>
</Properties>
</file>